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5" r:id="rId1"/>
  </p:sldMasterIdLst>
  <p:notesMasterIdLst>
    <p:notesMasterId r:id="rId53"/>
  </p:notesMasterIdLst>
  <p:handoutMasterIdLst>
    <p:handoutMasterId r:id="rId54"/>
  </p:handoutMasterIdLst>
  <p:sldIdLst>
    <p:sldId id="461" r:id="rId2"/>
    <p:sldId id="462" r:id="rId3"/>
    <p:sldId id="463" r:id="rId4"/>
    <p:sldId id="464" r:id="rId5"/>
    <p:sldId id="465" r:id="rId6"/>
    <p:sldId id="466" r:id="rId7"/>
    <p:sldId id="467" r:id="rId8"/>
    <p:sldId id="468" r:id="rId9"/>
    <p:sldId id="510" r:id="rId10"/>
    <p:sldId id="511" r:id="rId11"/>
    <p:sldId id="512" r:id="rId12"/>
    <p:sldId id="513" r:id="rId13"/>
    <p:sldId id="515" r:id="rId14"/>
    <p:sldId id="516" r:id="rId15"/>
    <p:sldId id="517" r:id="rId16"/>
    <p:sldId id="518" r:id="rId17"/>
    <p:sldId id="519" r:id="rId18"/>
    <p:sldId id="469" r:id="rId19"/>
    <p:sldId id="514" r:id="rId20"/>
    <p:sldId id="470" r:id="rId21"/>
    <p:sldId id="471" r:id="rId22"/>
    <p:sldId id="520" r:id="rId23"/>
    <p:sldId id="521" r:id="rId24"/>
    <p:sldId id="522" r:id="rId25"/>
    <p:sldId id="523" r:id="rId26"/>
    <p:sldId id="472" r:id="rId27"/>
    <p:sldId id="473" r:id="rId28"/>
    <p:sldId id="474" r:id="rId29"/>
    <p:sldId id="501" r:id="rId30"/>
    <p:sldId id="503" r:id="rId31"/>
    <p:sldId id="505" r:id="rId32"/>
    <p:sldId id="506" r:id="rId33"/>
    <p:sldId id="475" r:id="rId34"/>
    <p:sldId id="476" r:id="rId35"/>
    <p:sldId id="489" r:id="rId36"/>
    <p:sldId id="490" r:id="rId37"/>
    <p:sldId id="492" r:id="rId38"/>
    <p:sldId id="493" r:id="rId39"/>
    <p:sldId id="498" r:id="rId40"/>
    <p:sldId id="507" r:id="rId41"/>
    <p:sldId id="508" r:id="rId42"/>
    <p:sldId id="509" r:id="rId43"/>
    <p:sldId id="500" r:id="rId44"/>
    <p:sldId id="477" r:id="rId45"/>
    <p:sldId id="482" r:id="rId46"/>
    <p:sldId id="483" r:id="rId47"/>
    <p:sldId id="484" r:id="rId48"/>
    <p:sldId id="485" r:id="rId49"/>
    <p:sldId id="486" r:id="rId50"/>
    <p:sldId id="487" r:id="rId51"/>
    <p:sldId id="488" r:id="rId52"/>
  </p:sldIdLst>
  <p:sldSz cx="9144000" cy="5143500" type="screen16x9"/>
  <p:notesSz cx="7023100" cy="93091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Education Sample" id="{E23ACED9-354D-4829-872E-8E7964FC512C}">
          <p14:sldIdLst>
            <p14:sldId id="461"/>
            <p14:sldId id="462"/>
            <p14:sldId id="463"/>
            <p14:sldId id="464"/>
            <p14:sldId id="465"/>
            <p14:sldId id="466"/>
            <p14:sldId id="467"/>
            <p14:sldId id="468"/>
            <p14:sldId id="510"/>
            <p14:sldId id="511"/>
            <p14:sldId id="512"/>
            <p14:sldId id="513"/>
            <p14:sldId id="515"/>
            <p14:sldId id="516"/>
            <p14:sldId id="517"/>
            <p14:sldId id="518"/>
            <p14:sldId id="519"/>
            <p14:sldId id="469"/>
            <p14:sldId id="514"/>
            <p14:sldId id="470"/>
            <p14:sldId id="471"/>
            <p14:sldId id="520"/>
            <p14:sldId id="521"/>
            <p14:sldId id="522"/>
            <p14:sldId id="523"/>
            <p14:sldId id="472"/>
            <p14:sldId id="473"/>
            <p14:sldId id="474"/>
            <p14:sldId id="501"/>
            <p14:sldId id="503"/>
            <p14:sldId id="505"/>
            <p14:sldId id="506"/>
            <p14:sldId id="475"/>
            <p14:sldId id="476"/>
            <p14:sldId id="489"/>
            <p14:sldId id="490"/>
            <p14:sldId id="492"/>
            <p14:sldId id="493"/>
            <p14:sldId id="498"/>
            <p14:sldId id="507"/>
            <p14:sldId id="508"/>
            <p14:sldId id="509"/>
            <p14:sldId id="500"/>
            <p14:sldId id="477"/>
            <p14:sldId id="482"/>
            <p14:sldId id="483"/>
            <p14:sldId id="484"/>
            <p14:sldId id="485"/>
            <p14:sldId id="486"/>
            <p14:sldId id="487"/>
            <p14:sldId id="4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 initials="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B365D"/>
    <a:srgbClr val="F6BE00"/>
    <a:srgbClr val="E07E3C"/>
    <a:srgbClr val="407EC9"/>
    <a:srgbClr val="40C1AC"/>
    <a:srgbClr val="A1D884"/>
    <a:srgbClr val="E1523D"/>
    <a:srgbClr val="41B6E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60" autoAdjust="0"/>
    <p:restoredTop sz="84985" autoAdjust="0"/>
  </p:normalViewPr>
  <p:slideViewPr>
    <p:cSldViewPr snapToGrid="0" snapToObjects="1">
      <p:cViewPr varScale="1">
        <p:scale>
          <a:sx n="105" d="100"/>
          <a:sy n="105" d="100"/>
        </p:scale>
        <p:origin x="108" y="450"/>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02" d="100"/>
          <a:sy n="102" d="100"/>
        </p:scale>
        <p:origin x="-3510" y="-90"/>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297" tIns="46647" rIns="93297" bIns="46647" rtlCol="0"/>
          <a:lstStyle>
            <a:lvl1pPr algn="l">
              <a:defRPr sz="1200"/>
            </a:lvl1pPr>
          </a:lstStyle>
          <a:p>
            <a:endParaRPr lang="en-CA"/>
          </a:p>
        </p:txBody>
      </p:sp>
      <p:sp>
        <p:nvSpPr>
          <p:cNvPr id="3" name="Date Placeholder 2"/>
          <p:cNvSpPr>
            <a:spLocks noGrp="1"/>
          </p:cNvSpPr>
          <p:nvPr>
            <p:ph type="dt" sz="quarter" idx="1"/>
          </p:nvPr>
        </p:nvSpPr>
        <p:spPr>
          <a:xfrm>
            <a:off x="3978136" y="0"/>
            <a:ext cx="3043343" cy="465455"/>
          </a:xfrm>
          <a:prstGeom prst="rect">
            <a:avLst/>
          </a:prstGeom>
        </p:spPr>
        <p:txBody>
          <a:bodyPr vert="horz" lIns="93297" tIns="46647" rIns="93297" bIns="46647" rtlCol="0"/>
          <a:lstStyle>
            <a:lvl1pPr algn="r">
              <a:defRPr sz="1200"/>
            </a:lvl1pPr>
          </a:lstStyle>
          <a:p>
            <a:fld id="{9386AA42-F938-44FF-ACCD-235AD650EDCE}" type="datetimeFigureOut">
              <a:rPr lang="en-CA" smtClean="0"/>
              <a:t>2018-09-20</a:t>
            </a:fld>
            <a:endParaRPr lang="en-CA"/>
          </a:p>
        </p:txBody>
      </p:sp>
      <p:sp>
        <p:nvSpPr>
          <p:cNvPr id="4" name="Footer Placeholder 3"/>
          <p:cNvSpPr>
            <a:spLocks noGrp="1"/>
          </p:cNvSpPr>
          <p:nvPr>
            <p:ph type="ftr" sz="quarter" idx="2"/>
          </p:nvPr>
        </p:nvSpPr>
        <p:spPr>
          <a:xfrm>
            <a:off x="1" y="8842032"/>
            <a:ext cx="3043343" cy="465455"/>
          </a:xfrm>
          <a:prstGeom prst="rect">
            <a:avLst/>
          </a:prstGeom>
        </p:spPr>
        <p:txBody>
          <a:bodyPr vert="horz" lIns="93297" tIns="46647" rIns="93297" bIns="46647" rtlCol="0" anchor="b"/>
          <a:lstStyle>
            <a:lvl1pPr algn="l">
              <a:defRPr sz="1200"/>
            </a:lvl1pPr>
          </a:lstStyle>
          <a:p>
            <a:endParaRPr lang="en-CA"/>
          </a:p>
        </p:txBody>
      </p:sp>
      <p:sp>
        <p:nvSpPr>
          <p:cNvPr id="5" name="Slide Number Placeholder 4"/>
          <p:cNvSpPr>
            <a:spLocks noGrp="1"/>
          </p:cNvSpPr>
          <p:nvPr>
            <p:ph type="sldNum" sz="quarter" idx="3"/>
          </p:nvPr>
        </p:nvSpPr>
        <p:spPr>
          <a:xfrm>
            <a:off x="3978136" y="8842032"/>
            <a:ext cx="3043343" cy="465455"/>
          </a:xfrm>
          <a:prstGeom prst="rect">
            <a:avLst/>
          </a:prstGeom>
        </p:spPr>
        <p:txBody>
          <a:bodyPr vert="horz" lIns="93297" tIns="46647" rIns="93297" bIns="46647" rtlCol="0" anchor="b"/>
          <a:lstStyle>
            <a:lvl1pPr algn="r">
              <a:defRPr sz="1200"/>
            </a:lvl1pPr>
          </a:lstStyle>
          <a:p>
            <a:fld id="{F93E07AF-FA95-4AD4-A0AE-41AB3F1D571C}" type="slidenum">
              <a:rPr lang="en-CA" smtClean="0"/>
              <a:t>‹#›</a:t>
            </a:fld>
            <a:endParaRPr lang="en-CA"/>
          </a:p>
        </p:txBody>
      </p:sp>
    </p:spTree>
    <p:extLst>
      <p:ext uri="{BB962C8B-B14F-4D97-AF65-F5344CB8AC3E}">
        <p14:creationId xmlns:p14="http://schemas.microsoft.com/office/powerpoint/2010/main" val="4115395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297" tIns="46647" rIns="93297" bIns="46647" rtlCol="0"/>
          <a:lstStyle>
            <a:lvl1pPr algn="l">
              <a:defRPr sz="1200"/>
            </a:lvl1pPr>
          </a:lstStyle>
          <a:p>
            <a:endParaRPr lang="en-CA"/>
          </a:p>
        </p:txBody>
      </p:sp>
      <p:sp>
        <p:nvSpPr>
          <p:cNvPr id="3" name="Date Placeholder 2"/>
          <p:cNvSpPr>
            <a:spLocks noGrp="1"/>
          </p:cNvSpPr>
          <p:nvPr>
            <p:ph type="dt" idx="1"/>
          </p:nvPr>
        </p:nvSpPr>
        <p:spPr>
          <a:xfrm>
            <a:off x="3978136" y="0"/>
            <a:ext cx="3043343" cy="465455"/>
          </a:xfrm>
          <a:prstGeom prst="rect">
            <a:avLst/>
          </a:prstGeom>
        </p:spPr>
        <p:txBody>
          <a:bodyPr vert="horz" lIns="93297" tIns="46647" rIns="93297" bIns="46647" rtlCol="0"/>
          <a:lstStyle>
            <a:lvl1pPr algn="r">
              <a:defRPr sz="1200"/>
            </a:lvl1pPr>
          </a:lstStyle>
          <a:p>
            <a:fld id="{A33A1972-3CE8-44CD-9BF0-9D02504EF39E}" type="datetimeFigureOut">
              <a:rPr lang="en-CA" smtClean="0"/>
              <a:t>2018-09-20</a:t>
            </a:fld>
            <a:endParaRPr lang="en-CA"/>
          </a:p>
        </p:txBody>
      </p:sp>
      <p:sp>
        <p:nvSpPr>
          <p:cNvPr id="4" name="Slide Image Placeholder 3"/>
          <p:cNvSpPr>
            <a:spLocks noGrp="1" noRot="1" noChangeAspect="1"/>
          </p:cNvSpPr>
          <p:nvPr>
            <p:ph type="sldImg" idx="2"/>
          </p:nvPr>
        </p:nvSpPr>
        <p:spPr>
          <a:xfrm>
            <a:off x="406400" y="696913"/>
            <a:ext cx="6210300" cy="3492500"/>
          </a:xfrm>
          <a:prstGeom prst="rect">
            <a:avLst/>
          </a:prstGeom>
          <a:noFill/>
          <a:ln w="12700">
            <a:solidFill>
              <a:prstClr val="black"/>
            </a:solidFill>
          </a:ln>
        </p:spPr>
        <p:txBody>
          <a:bodyPr vert="horz" lIns="93297" tIns="46647" rIns="93297" bIns="46647" rtlCol="0" anchor="ctr"/>
          <a:lstStyle/>
          <a:p>
            <a:endParaRPr lang="en-CA"/>
          </a:p>
        </p:txBody>
      </p:sp>
      <p:sp>
        <p:nvSpPr>
          <p:cNvPr id="5" name="Notes Placeholder 4"/>
          <p:cNvSpPr>
            <a:spLocks noGrp="1"/>
          </p:cNvSpPr>
          <p:nvPr>
            <p:ph type="body" sz="quarter" idx="3"/>
          </p:nvPr>
        </p:nvSpPr>
        <p:spPr>
          <a:xfrm>
            <a:off x="702311" y="4421826"/>
            <a:ext cx="5618480" cy="4189095"/>
          </a:xfrm>
          <a:prstGeom prst="rect">
            <a:avLst/>
          </a:prstGeom>
        </p:spPr>
        <p:txBody>
          <a:bodyPr vert="horz" lIns="93297" tIns="46647" rIns="93297" bIns="4664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32"/>
            <a:ext cx="3043343" cy="465455"/>
          </a:xfrm>
          <a:prstGeom prst="rect">
            <a:avLst/>
          </a:prstGeom>
        </p:spPr>
        <p:txBody>
          <a:bodyPr vert="horz" lIns="93297" tIns="46647" rIns="93297" bIns="46647" rtlCol="0" anchor="b"/>
          <a:lstStyle>
            <a:lvl1pPr algn="l">
              <a:defRPr sz="1200"/>
            </a:lvl1pPr>
          </a:lstStyle>
          <a:p>
            <a:endParaRPr lang="en-CA"/>
          </a:p>
        </p:txBody>
      </p:sp>
      <p:sp>
        <p:nvSpPr>
          <p:cNvPr id="7" name="Slide Number Placeholder 6"/>
          <p:cNvSpPr>
            <a:spLocks noGrp="1"/>
          </p:cNvSpPr>
          <p:nvPr>
            <p:ph type="sldNum" sz="quarter" idx="5"/>
          </p:nvPr>
        </p:nvSpPr>
        <p:spPr>
          <a:xfrm>
            <a:off x="3978136" y="8842032"/>
            <a:ext cx="3043343" cy="465455"/>
          </a:xfrm>
          <a:prstGeom prst="rect">
            <a:avLst/>
          </a:prstGeom>
        </p:spPr>
        <p:txBody>
          <a:bodyPr vert="horz" lIns="93297" tIns="46647" rIns="93297" bIns="46647" rtlCol="0" anchor="b"/>
          <a:lstStyle>
            <a:lvl1pPr algn="r">
              <a:defRPr sz="1200"/>
            </a:lvl1pPr>
          </a:lstStyle>
          <a:p>
            <a:fld id="{C67DEC0A-4159-4F1B-ACAC-DDB1A06BA01F}" type="slidenum">
              <a:rPr lang="en-CA" smtClean="0"/>
              <a:t>‹#›</a:t>
            </a:fld>
            <a:endParaRPr lang="en-CA"/>
          </a:p>
        </p:txBody>
      </p:sp>
    </p:spTree>
    <p:extLst>
      <p:ext uri="{BB962C8B-B14F-4D97-AF65-F5344CB8AC3E}">
        <p14:creationId xmlns:p14="http://schemas.microsoft.com/office/powerpoint/2010/main" val="3053205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709691" y="4456785"/>
            <a:ext cx="5677513" cy="4222216"/>
          </a:xfrm>
          <a:prstGeom prst="rect">
            <a:avLst/>
          </a:prstGeom>
        </p:spPr>
        <p:txBody>
          <a:bodyPr lIns="94118" tIns="94118" rIns="94118" bIns="94118" anchor="t" anchorCtr="0">
            <a:noAutofit/>
          </a:bodyPr>
          <a:lstStyle/>
          <a:p>
            <a:endParaRPr dirty="0"/>
          </a:p>
        </p:txBody>
      </p:sp>
    </p:spTree>
    <p:extLst>
      <p:ext uri="{BB962C8B-B14F-4D97-AF65-F5344CB8AC3E}">
        <p14:creationId xmlns:p14="http://schemas.microsoft.com/office/powerpoint/2010/main" val="1829715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endParaRPr lang="en" dirty="0"/>
          </a:p>
        </p:txBody>
      </p:sp>
    </p:spTree>
    <p:extLst>
      <p:ext uri="{BB962C8B-B14F-4D97-AF65-F5344CB8AC3E}">
        <p14:creationId xmlns:p14="http://schemas.microsoft.com/office/powerpoint/2010/main" val="3524814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709691" y="4456785"/>
            <a:ext cx="5677513" cy="4222216"/>
          </a:xfrm>
          <a:prstGeom prst="rect">
            <a:avLst/>
          </a:prstGeom>
        </p:spPr>
        <p:txBody>
          <a:bodyPr lIns="94118" tIns="94118" rIns="94118" bIns="94118" anchor="t" anchorCtr="0">
            <a:noAutofit/>
          </a:bodyPr>
          <a:lstStyle/>
          <a:p>
            <a:pPr marL="470674" indent="-235336">
              <a:buChar char="●"/>
            </a:pPr>
            <a:r>
              <a:rPr lang="en" dirty="0"/>
              <a:t>Today’s presentation is going to attempt to answer 4 main questions- and is followed by a Q&amp;A session. </a:t>
            </a:r>
          </a:p>
          <a:p>
            <a:pPr marL="941347" lvl="1" indent="-235336">
              <a:buChar char="○"/>
            </a:pPr>
            <a:r>
              <a:rPr lang="en" dirty="0"/>
              <a:t>What will change with the adoption of newly proposed legislation on marijuana use in Canada? </a:t>
            </a:r>
          </a:p>
          <a:p>
            <a:pPr marL="941347" lvl="1" indent="-235336">
              <a:buChar char="○"/>
            </a:pPr>
            <a:r>
              <a:rPr lang="en" dirty="0"/>
              <a:t>In light of these changes, how do we </a:t>
            </a:r>
            <a:r>
              <a:rPr lang="en" u="sng" dirty="0"/>
              <a:t>prevent</a:t>
            </a:r>
            <a:r>
              <a:rPr lang="en" dirty="0"/>
              <a:t> marijuana smoking in buildings? </a:t>
            </a:r>
          </a:p>
          <a:p>
            <a:pPr marL="941347" lvl="1" indent="-235336">
              <a:buChar char="○"/>
            </a:pPr>
            <a:r>
              <a:rPr lang="en" dirty="0"/>
              <a:t>What </a:t>
            </a:r>
            <a:r>
              <a:rPr lang="en" u="sng" dirty="0"/>
              <a:t>remedies</a:t>
            </a:r>
            <a:r>
              <a:rPr lang="en" dirty="0"/>
              <a:t> exist? (once a problem has occurred, how do we fix it) </a:t>
            </a:r>
          </a:p>
          <a:p>
            <a:pPr marL="941347" lvl="1" indent="-235336">
              <a:buChar char="○"/>
            </a:pPr>
            <a:r>
              <a:rPr lang="en" dirty="0"/>
              <a:t>To what extent must we </a:t>
            </a:r>
            <a:r>
              <a:rPr lang="en" u="sng" dirty="0"/>
              <a:t>accommodate</a:t>
            </a:r>
            <a:r>
              <a:rPr lang="en" dirty="0"/>
              <a:t> those with disabilities? </a:t>
            </a:r>
          </a:p>
          <a:p>
            <a:pPr marL="470674" indent="-235336">
              <a:buChar char="●"/>
            </a:pPr>
            <a:r>
              <a:rPr lang="en" dirty="0"/>
              <a:t>PERSPECTIVE:</a:t>
            </a:r>
          </a:p>
          <a:p>
            <a:pPr marL="941347" lvl="1" indent="-235336">
              <a:buChar char="○"/>
            </a:pPr>
            <a:r>
              <a:rPr lang="en" dirty="0"/>
              <a:t>We’ll consider two main perspectives on marijuana smoking: (1) rental properties and (2) strata properties.  </a:t>
            </a:r>
          </a:p>
          <a:p>
            <a:endParaRPr dirty="0"/>
          </a:p>
        </p:txBody>
      </p:sp>
    </p:spTree>
    <p:extLst>
      <p:ext uri="{BB962C8B-B14F-4D97-AF65-F5344CB8AC3E}">
        <p14:creationId xmlns:p14="http://schemas.microsoft.com/office/powerpoint/2010/main" val="21960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So, let’s first take a look at some recent developments in law concerning marijuana use in Canada. </a:t>
            </a:r>
          </a:p>
        </p:txBody>
      </p:sp>
    </p:spTree>
    <p:extLst>
      <p:ext uri="{BB962C8B-B14F-4D97-AF65-F5344CB8AC3E}">
        <p14:creationId xmlns:p14="http://schemas.microsoft.com/office/powerpoint/2010/main" val="3174507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dirty="0"/>
              <a:t>Currently, cannabis remains a Schedule II drug listed under the </a:t>
            </a:r>
            <a:r>
              <a:rPr lang="en" i="1" dirty="0"/>
              <a:t>Controlled Drugs and Substances Act</a:t>
            </a:r>
            <a:r>
              <a:rPr lang="en" dirty="0"/>
              <a:t>- which means that, as a general rule, it is still </a:t>
            </a:r>
            <a:r>
              <a:rPr lang="en" u="sng" dirty="0"/>
              <a:t>illegal</a:t>
            </a:r>
            <a:r>
              <a:rPr lang="en" dirty="0"/>
              <a:t> to possess or sell marijuana anywhere in Canada. </a:t>
            </a:r>
          </a:p>
          <a:p>
            <a:pPr marL="941347" lvl="1" indent="-235336">
              <a:buChar char="○"/>
            </a:pPr>
            <a:r>
              <a:rPr lang="en" dirty="0"/>
              <a:t>Of course, there is one</a:t>
            </a:r>
            <a:r>
              <a:rPr lang="en" u="sng" dirty="0"/>
              <a:t> notable exception</a:t>
            </a:r>
            <a:r>
              <a:rPr lang="en" dirty="0"/>
              <a:t>- a regulation to the </a:t>
            </a:r>
            <a:r>
              <a:rPr lang="en" i="1" dirty="0"/>
              <a:t>Controlled Drugs and Substances Act</a:t>
            </a:r>
            <a:r>
              <a:rPr lang="en" dirty="0"/>
              <a:t> allows for reasonable access to cannabis for </a:t>
            </a:r>
            <a:r>
              <a:rPr lang="en" u="sng" dirty="0"/>
              <a:t>medical purposes</a:t>
            </a:r>
            <a:r>
              <a:rPr lang="en" dirty="0"/>
              <a:t>.</a:t>
            </a:r>
          </a:p>
          <a:p>
            <a:pPr marL="1412020" lvl="2" indent="-235336">
              <a:buChar char="■"/>
            </a:pPr>
            <a:r>
              <a:rPr lang="en" dirty="0"/>
              <a:t>Ie. “Medical Marijuana”</a:t>
            </a:r>
          </a:p>
          <a:p>
            <a:pPr marL="941347" lvl="1" indent="-235336">
              <a:buChar char="○"/>
            </a:pPr>
            <a:r>
              <a:rPr lang="en" dirty="0"/>
              <a:t>Under this regulation, Canadians who have been authorized by their healthcare practitioner to access cannabis for medical purposes continue to have the option of purchasing safe, quality-controlled cannabis from one of the producers licensed by Health Canada. </a:t>
            </a:r>
          </a:p>
          <a:p>
            <a:pPr marL="941347" lvl="1" indent="-235336">
              <a:buChar char="○"/>
            </a:pPr>
            <a:r>
              <a:rPr lang="en" dirty="0"/>
              <a:t>These Canadians are also be able to produce a limited amount of cannabis for their own medical purposes, or designate someone to produce it for them.</a:t>
            </a:r>
          </a:p>
          <a:p>
            <a:pPr marL="941347" lvl="1" indent="-235336">
              <a:buChar char="○"/>
            </a:pPr>
            <a:r>
              <a:rPr lang="en" dirty="0"/>
              <a:t>Also, we have April 20th of each year- where law enforcement has turned a blind eye towards marijuana usage-- but make no mistake, it’s still illegal! This is not actually an exception according to the law!  </a:t>
            </a:r>
          </a:p>
          <a:p>
            <a:pPr marL="470674" indent="-235336">
              <a:buChar char="●"/>
            </a:pPr>
            <a:r>
              <a:rPr lang="en" dirty="0"/>
              <a:t>As many of you probably know, the Trudeau government promised to pass legislation to </a:t>
            </a:r>
            <a:r>
              <a:rPr lang="en" u="sng" dirty="0"/>
              <a:t>legalize</a:t>
            </a:r>
            <a:r>
              <a:rPr lang="en" dirty="0"/>
              <a:t> the possession and sale of marijuana in Canada. </a:t>
            </a:r>
          </a:p>
          <a:p>
            <a:pPr marL="941347" lvl="1" indent="-235336">
              <a:buChar char="○"/>
            </a:pPr>
            <a:r>
              <a:rPr lang="en" dirty="0"/>
              <a:t>On April 13th (of this year), the federal government unveiled Bill C-45 (aka. The </a:t>
            </a:r>
            <a:r>
              <a:rPr lang="en" i="1" dirty="0"/>
              <a:t>Cannabis Act</a:t>
            </a:r>
            <a:r>
              <a:rPr lang="en" dirty="0"/>
              <a:t>) </a:t>
            </a:r>
          </a:p>
          <a:p>
            <a:pPr marL="941347" lvl="1" indent="-235336">
              <a:buChar char="○"/>
            </a:pPr>
            <a:r>
              <a:rPr lang="en" u="sng" dirty="0"/>
              <a:t>Fundamental change</a:t>
            </a:r>
            <a:r>
              <a:rPr lang="en" dirty="0"/>
              <a:t> to the approach in controlling the production, distribution, sale and possession of marijuana. </a:t>
            </a:r>
          </a:p>
          <a:p>
            <a:pPr marL="941347" lvl="1" indent="-235336">
              <a:buChar char="○"/>
            </a:pPr>
            <a:r>
              <a:rPr lang="en" dirty="0"/>
              <a:t>Adults who are </a:t>
            </a:r>
            <a:r>
              <a:rPr lang="en" b="1" dirty="0"/>
              <a:t>18 years or older</a:t>
            </a:r>
            <a:r>
              <a:rPr lang="en" dirty="0"/>
              <a:t> would be able to: </a:t>
            </a:r>
          </a:p>
          <a:p>
            <a:pPr marL="1412020" lvl="2" indent="-235336">
              <a:buChar char="■"/>
            </a:pPr>
            <a:r>
              <a:rPr lang="en" u="sng" dirty="0"/>
              <a:t>possess</a:t>
            </a:r>
            <a:r>
              <a:rPr lang="en" dirty="0"/>
              <a:t> up to 30 grams of legal dried cannabis or equivalent in non-dried form</a:t>
            </a:r>
          </a:p>
          <a:p>
            <a:pPr marL="1412020" lvl="2" indent="-235336">
              <a:buChar char="■"/>
            </a:pPr>
            <a:r>
              <a:rPr lang="en" u="sng" dirty="0"/>
              <a:t>share</a:t>
            </a:r>
            <a:r>
              <a:rPr lang="en" dirty="0"/>
              <a:t> up to 30 grams of legal cannabis with other adults</a:t>
            </a:r>
          </a:p>
          <a:p>
            <a:pPr marL="1412020" lvl="2" indent="-235336">
              <a:buChar char="■"/>
            </a:pPr>
            <a:r>
              <a:rPr lang="en" u="sng" dirty="0"/>
              <a:t>purchase</a:t>
            </a:r>
            <a:r>
              <a:rPr lang="en" dirty="0"/>
              <a:t> dried or fresh cannabis and cannabis oil from a provincially-licensed retailer</a:t>
            </a:r>
          </a:p>
          <a:p>
            <a:pPr marL="1412020" lvl="2" indent="-235336">
              <a:buChar char="■"/>
            </a:pPr>
            <a:r>
              <a:rPr lang="en" u="sng" dirty="0"/>
              <a:t>grow</a:t>
            </a:r>
            <a:r>
              <a:rPr lang="en" dirty="0"/>
              <a:t> up to 4 cannabis plants, up to a maximum height of 100cm, per residence for personal use from licensed seed or seedlings</a:t>
            </a:r>
          </a:p>
          <a:p>
            <a:pPr marL="1412020" lvl="2" indent="-235336">
              <a:buChar char="■"/>
            </a:pPr>
            <a:r>
              <a:rPr lang="en" u="sng" dirty="0"/>
              <a:t>make cannabis products</a:t>
            </a:r>
            <a:r>
              <a:rPr lang="en" dirty="0"/>
              <a:t>, such as food and drinks, at home provided that  organic solvents are not used.</a:t>
            </a:r>
          </a:p>
          <a:p>
            <a:pPr marL="470674" indent="-235336">
              <a:buChar char="●"/>
            </a:pPr>
            <a:r>
              <a:rPr lang="en" dirty="0"/>
              <a:t>Proposed effective date of the legislation- July 1, 2018</a:t>
            </a:r>
          </a:p>
          <a:p>
            <a:endParaRPr dirty="0"/>
          </a:p>
          <a:p>
            <a:endParaRPr dirty="0"/>
          </a:p>
        </p:txBody>
      </p:sp>
    </p:spTree>
    <p:extLst>
      <p:ext uri="{BB962C8B-B14F-4D97-AF65-F5344CB8AC3E}">
        <p14:creationId xmlns:p14="http://schemas.microsoft.com/office/powerpoint/2010/main" val="3045823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So, </a:t>
            </a:r>
            <a:r>
              <a:rPr lang="en" u="sng"/>
              <a:t>in light of these proposed changes</a:t>
            </a:r>
            <a:r>
              <a:rPr lang="en"/>
              <a:t> in the law, what can strata corporations and residential landlords do to </a:t>
            </a:r>
            <a:r>
              <a:rPr lang="en" u="sng"/>
              <a:t>prevent</a:t>
            </a:r>
            <a:r>
              <a:rPr lang="en"/>
              <a:t> residents from smoking marijuana within their buildings or properties? </a:t>
            </a:r>
          </a:p>
        </p:txBody>
      </p:sp>
    </p:spTree>
    <p:extLst>
      <p:ext uri="{BB962C8B-B14F-4D97-AF65-F5344CB8AC3E}">
        <p14:creationId xmlns:p14="http://schemas.microsoft.com/office/powerpoint/2010/main" val="396361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 name="Shape 208"/>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For landlords, the </a:t>
            </a:r>
            <a:r>
              <a:rPr lang="en" u="sng"/>
              <a:t>good news</a:t>
            </a:r>
            <a:r>
              <a:rPr lang="en"/>
              <a:t> is that </a:t>
            </a:r>
            <a:r>
              <a:rPr lang="en" u="sng"/>
              <a:t>not</a:t>
            </a:r>
            <a:r>
              <a:rPr lang="en"/>
              <a:t> a whole lot will change provided that you already have a </a:t>
            </a:r>
            <a:r>
              <a:rPr lang="en" u="sng"/>
              <a:t>solid tenancy agreement</a:t>
            </a:r>
            <a:r>
              <a:rPr lang="en"/>
              <a:t> in place. </a:t>
            </a:r>
          </a:p>
          <a:p>
            <a:pPr marL="941347" lvl="1" indent="-235336">
              <a:buChar char="○"/>
            </a:pPr>
            <a:r>
              <a:rPr lang="en"/>
              <a:t>In short, as long as your tenancy prohibits smoking, the fact that the legal status of marijuana possession will change in 2018, should be of no major consequence. </a:t>
            </a:r>
          </a:p>
          <a:p>
            <a:pPr marL="1412020" lvl="2" indent="-235336">
              <a:buChar char="■"/>
            </a:pPr>
            <a:r>
              <a:rPr lang="en"/>
              <a:t>In fact, the only notable change will be that if your tenancy agreement currently prohibits illegal activities, you will no longer be able to evict the tenant on that basis! </a:t>
            </a:r>
          </a:p>
          <a:p>
            <a:pPr marL="941347" lvl="1" indent="-235336">
              <a:buChar char="○"/>
            </a:pPr>
            <a:r>
              <a:rPr lang="en"/>
              <a:t>However, you should review the definition of “smoking” in your tenancy agreement to ensure that the definition of “smoking” includes marijuana. </a:t>
            </a:r>
          </a:p>
          <a:p>
            <a:pPr marL="1412020" lvl="2" indent="-235336">
              <a:buChar char="■"/>
            </a:pPr>
            <a:r>
              <a:rPr lang="en"/>
              <a:t>For example, in the LandlordBC tenancy agreement, it reads: “No smoking of any </a:t>
            </a:r>
            <a:r>
              <a:rPr lang="en" u="sng"/>
              <a:t>combustible material</a:t>
            </a:r>
            <a:r>
              <a:rPr lang="en"/>
              <a:t> is permitted on the residential property, including within the rental unit.” </a:t>
            </a:r>
          </a:p>
          <a:p>
            <a:pPr marL="1412020" lvl="2" indent="-235336">
              <a:buChar char="■"/>
            </a:pPr>
            <a:r>
              <a:rPr lang="en"/>
              <a:t>So, this would reasonably include marijuana smoking. </a:t>
            </a:r>
          </a:p>
          <a:p>
            <a:pPr marL="941347" lvl="1" indent="-235336">
              <a:buChar char="○"/>
            </a:pPr>
            <a:r>
              <a:rPr lang="en"/>
              <a:t>In addition to a smoking prohibition, you may also want to include a prohibition of </a:t>
            </a:r>
            <a:r>
              <a:rPr lang="en" u="sng"/>
              <a:t>growing plants</a:t>
            </a:r>
            <a:r>
              <a:rPr lang="en"/>
              <a:t> in the rental unit. </a:t>
            </a:r>
          </a:p>
          <a:p>
            <a:pPr marL="1412020" lvl="2" indent="-235336">
              <a:buChar char="■"/>
            </a:pPr>
            <a:r>
              <a:rPr lang="en"/>
              <a:t>I believe Hunter, in his presentation, will address updates to the LandlordBC tenancy agreement. </a:t>
            </a:r>
          </a:p>
          <a:p>
            <a:pPr marL="1412020" lvl="2" indent="-235336">
              <a:buChar char="■"/>
            </a:pPr>
            <a:r>
              <a:rPr lang="en"/>
              <a:t>One section of the LandlordBC tenancy agreement is relevant to this end: </a:t>
            </a:r>
          </a:p>
          <a:p>
            <a:pPr marL="1882692" lvl="3" indent="-235336">
              <a:buChar char="●"/>
            </a:pPr>
            <a:r>
              <a:rPr lang="en"/>
              <a:t>“The tenant must ensure that the rental unit is appropriately ventilated, exhaust fans are regularly used, and must follow reasonable housekeeping practices, to minimize the presence or accumulation of moisture, thus preventing the occurrence of mould or mildew.”</a:t>
            </a:r>
          </a:p>
          <a:p>
            <a:pPr marL="1882692" lvl="3" indent="-235336">
              <a:buChar char="●"/>
            </a:pPr>
            <a:r>
              <a:rPr lang="en"/>
              <a:t>With “mini grow-ups” inside rental units, this provision might be difficult to comply with for tenants. </a:t>
            </a:r>
          </a:p>
          <a:p>
            <a:pPr marL="470674" indent="-235336">
              <a:buChar char="●"/>
            </a:pPr>
            <a:r>
              <a:rPr lang="en"/>
              <a:t> If you do NOT have a smoking prohibition currently in place, then you’ll have a tougher job...</a:t>
            </a:r>
          </a:p>
          <a:p>
            <a:pPr marL="941347" lvl="1" indent="-235336">
              <a:buChar char="○"/>
            </a:pPr>
            <a:r>
              <a:rPr lang="en"/>
              <a:t>For some reason, landlords still make the mistake of using the RTB’s standard tenancy agreement. </a:t>
            </a:r>
          </a:p>
          <a:p>
            <a:pPr marL="1412020" lvl="2" indent="-235336">
              <a:buChar char="■"/>
            </a:pPr>
            <a:r>
              <a:rPr lang="en"/>
              <a:t>That standard agreement contains NO special protections for landlords- no smoking prohibition. </a:t>
            </a:r>
          </a:p>
          <a:p>
            <a:pPr marL="1412020" lvl="2" indent="-235336">
              <a:buChar char="■"/>
            </a:pPr>
            <a:r>
              <a:rPr lang="en"/>
              <a:t>If you don’t have any smoking prohibition in place in your current tenancy agreement, you have two options: </a:t>
            </a:r>
          </a:p>
          <a:p>
            <a:pPr marL="1882692" lvl="3" indent="-235336">
              <a:buChar char="●"/>
            </a:pPr>
            <a:r>
              <a:rPr lang="en"/>
              <a:t>Wait until the current tenancies come to an end and use a newly worded agreement for the next one. </a:t>
            </a:r>
          </a:p>
          <a:p>
            <a:pPr marL="1882692" lvl="3" indent="-235336">
              <a:buChar char="●"/>
            </a:pPr>
            <a:r>
              <a:rPr lang="en"/>
              <a:t>Attempt to obtain the tenant’s consent to amend the agreement (unlikely, as if the tenant is a smoker, he/she will not agree to this!)</a:t>
            </a:r>
          </a:p>
        </p:txBody>
      </p:sp>
    </p:spTree>
    <p:extLst>
      <p:ext uri="{BB962C8B-B14F-4D97-AF65-F5344CB8AC3E}">
        <p14:creationId xmlns:p14="http://schemas.microsoft.com/office/powerpoint/2010/main" val="878899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So, what happens when there’s already a problem and you want to get rid of it? </a:t>
            </a:r>
          </a:p>
          <a:p>
            <a:pPr marL="470674" indent="-235336">
              <a:buChar char="●"/>
            </a:pPr>
            <a:r>
              <a:rPr lang="en"/>
              <a:t>Let’s take a look again at what strata corporations and landlords can do. </a:t>
            </a:r>
          </a:p>
        </p:txBody>
      </p:sp>
    </p:spTree>
    <p:extLst>
      <p:ext uri="{BB962C8B-B14F-4D97-AF65-F5344CB8AC3E}">
        <p14:creationId xmlns:p14="http://schemas.microsoft.com/office/powerpoint/2010/main" val="1610157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9" name="Shape 229"/>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And finally, what about landlords? What can they do? </a:t>
            </a:r>
          </a:p>
          <a:p>
            <a:pPr marL="470674" indent="-235336">
              <a:buChar char="●"/>
            </a:pPr>
            <a:r>
              <a:rPr lang="en"/>
              <a:t>The </a:t>
            </a:r>
            <a:r>
              <a:rPr lang="en" u="sng"/>
              <a:t>good news</a:t>
            </a:r>
            <a:r>
              <a:rPr lang="en"/>
              <a:t> is that if the landlords do pay the tenant’s fines, the Strata Property Act explicitly gives landlords the right to recover those amounts from their tenants. </a:t>
            </a:r>
          </a:p>
          <a:p>
            <a:pPr marL="470674" indent="-235336">
              <a:buChar char="●"/>
            </a:pPr>
            <a:r>
              <a:rPr lang="en"/>
              <a:t>More often than not, they’ll probably also want to end the tenancy by evicting their tenants. </a:t>
            </a:r>
          </a:p>
          <a:p>
            <a:pPr marL="941347" lvl="1" indent="-235336">
              <a:buChar char="○"/>
            </a:pPr>
            <a:r>
              <a:rPr lang="en"/>
              <a:t>They can do this on a few possible grounds: </a:t>
            </a:r>
          </a:p>
          <a:p>
            <a:pPr marL="1412020" lvl="2" indent="-235336">
              <a:buChar char="■"/>
            </a:pPr>
            <a:r>
              <a:rPr lang="en"/>
              <a:t>If there </a:t>
            </a:r>
            <a:r>
              <a:rPr lang="en" u="sng"/>
              <a:t>is</a:t>
            </a:r>
            <a:r>
              <a:rPr lang="en"/>
              <a:t> a smoking prohibition in the Tenancy Agreement, you can argue that the tenant has breached this material term. </a:t>
            </a:r>
          </a:p>
          <a:p>
            <a:pPr marL="1882692" lvl="3" indent="-235336">
              <a:buChar char="●"/>
            </a:pPr>
            <a:r>
              <a:rPr lang="en"/>
              <a:t>In this case, you would have had to send the tenant a breach letter beforehand though- warning that any further breaches may result in eviction.</a:t>
            </a:r>
          </a:p>
          <a:p>
            <a:pPr marL="1412020" lvl="2" indent="-235336">
              <a:buChar char="■"/>
            </a:pPr>
            <a:r>
              <a:rPr lang="en"/>
              <a:t>If the tenancy is in a strata unit and the Strata Corporation has a smoking prohibition bylaw, you can argue that the tenant has engaged in an </a:t>
            </a:r>
            <a:r>
              <a:rPr lang="en" u="sng"/>
              <a:t>illegal activity</a:t>
            </a:r>
            <a:r>
              <a:rPr lang="en"/>
              <a:t> that has or is likely to adversely affect the quiet enjoyment of another occupant. </a:t>
            </a:r>
          </a:p>
          <a:p>
            <a:pPr marL="1882692" lvl="3" indent="-235336">
              <a:buChar char="●"/>
            </a:pPr>
            <a:r>
              <a:rPr lang="en"/>
              <a:t>In this case, the activity would still be “illegal”- not in the criminal sense, but in that it would breach the strata’s bylaws. </a:t>
            </a:r>
          </a:p>
          <a:p>
            <a:pPr marL="1412020" lvl="2" indent="-235336">
              <a:buChar char="■"/>
            </a:pPr>
            <a:r>
              <a:rPr lang="en"/>
              <a:t>If there is </a:t>
            </a:r>
            <a:r>
              <a:rPr lang="en" u="sng"/>
              <a:t>no</a:t>
            </a:r>
            <a:r>
              <a:rPr lang="en"/>
              <a:t> smoking prohibition in the Tenancy Agreement, you will likely be stuck having to prove that the tenant has </a:t>
            </a:r>
            <a:r>
              <a:rPr lang="en" u="sng"/>
              <a:t>significantly interfered </a:t>
            </a:r>
            <a:r>
              <a:rPr lang="en"/>
              <a:t>with </a:t>
            </a:r>
            <a:r>
              <a:rPr lang="en" u="sng"/>
              <a:t>unreasonably disturbed</a:t>
            </a:r>
            <a:r>
              <a:rPr lang="en"/>
              <a:t> another occupant or the landlord.</a:t>
            </a:r>
          </a:p>
          <a:p>
            <a:pPr marL="1882692" lvl="3" indent="-235336">
              <a:buChar char="●"/>
            </a:pPr>
            <a:r>
              <a:rPr lang="en"/>
              <a:t>However, in absence of a smoking prohibition in the Tenancy Agreement, it’s questionable whether marijuana smoking in a rental unit would reach this required threshold for an eviction. </a:t>
            </a:r>
          </a:p>
          <a:p>
            <a:endParaRPr/>
          </a:p>
        </p:txBody>
      </p:sp>
    </p:spTree>
    <p:extLst>
      <p:ext uri="{BB962C8B-B14F-4D97-AF65-F5344CB8AC3E}">
        <p14:creationId xmlns:p14="http://schemas.microsoft.com/office/powerpoint/2010/main" val="3784608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6" name="Shape 236"/>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So, finally- the question is- what happens when you have a strata owner or a tenant who says “I have medical marijuana license”? </a:t>
            </a:r>
          </a:p>
          <a:p>
            <a:pPr marL="941347" lvl="1" indent="-235336">
              <a:buChar char="○"/>
            </a:pPr>
            <a:r>
              <a:rPr lang="en"/>
              <a:t>Is it automatically game over for your smoking prohibition? </a:t>
            </a:r>
          </a:p>
        </p:txBody>
      </p:sp>
    </p:spTree>
    <p:extLst>
      <p:ext uri="{BB962C8B-B14F-4D97-AF65-F5344CB8AC3E}">
        <p14:creationId xmlns:p14="http://schemas.microsoft.com/office/powerpoint/2010/main" val="2152039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470674" indent="-235336">
              <a:buChar char="●"/>
            </a:pPr>
            <a:r>
              <a:rPr lang="en"/>
              <a:t>One of the most important points to take away is that JUST because you may be using marijuana for medical purposes does </a:t>
            </a:r>
            <a:r>
              <a:rPr lang="en" u="sng"/>
              <a:t>NOT automatically</a:t>
            </a:r>
            <a:r>
              <a:rPr lang="en"/>
              <a:t> entitle you to IGNORE a smoking prohibition.</a:t>
            </a:r>
          </a:p>
          <a:p>
            <a:pPr marL="470674" indent="-235336">
              <a:buChar char="●"/>
            </a:pPr>
            <a:r>
              <a:rPr lang="en"/>
              <a:t>As with any human rights case, you have to undertake an analysis to determine whether there is (1) </a:t>
            </a:r>
            <a:r>
              <a:rPr lang="en" u="sng"/>
              <a:t>discrimination</a:t>
            </a:r>
            <a:r>
              <a:rPr lang="en"/>
              <a:t> on the basis of an enumerated ground and (2) a </a:t>
            </a:r>
            <a:r>
              <a:rPr lang="en" u="sng"/>
              <a:t>duty to accommodate</a:t>
            </a:r>
            <a:r>
              <a:rPr lang="en"/>
              <a:t>. </a:t>
            </a:r>
          </a:p>
          <a:p>
            <a:pPr marL="470674" indent="-235336">
              <a:buChar char="●"/>
            </a:pPr>
            <a:r>
              <a:rPr lang="en"/>
              <a:t>As a general starting point, the </a:t>
            </a:r>
            <a:r>
              <a:rPr lang="en" i="1"/>
              <a:t>Human Rights Code </a:t>
            </a:r>
            <a:r>
              <a:rPr lang="en"/>
              <a:t>prohibits both strata corporations and residential landlords from discriminating on the basis of certain enumerated grounds: </a:t>
            </a:r>
          </a:p>
          <a:p>
            <a:pPr marL="941347" lvl="1" indent="-235336">
              <a:buChar char="○"/>
            </a:pPr>
            <a:r>
              <a:rPr lang="en"/>
              <a:t>Race, religion, colour, marital status, ancestry, family status, place of origin, age, sex, physical or mental disability, sexual orientation &amp; lawful source of income</a:t>
            </a:r>
          </a:p>
          <a:p>
            <a:pPr marL="470674" indent="-235336">
              <a:buChar char="●"/>
            </a:pPr>
            <a:r>
              <a:rPr lang="en"/>
              <a:t>When a complainant establishes a case of discrimination under the </a:t>
            </a:r>
            <a:r>
              <a:rPr lang="en" i="1"/>
              <a:t>Code</a:t>
            </a:r>
            <a:r>
              <a:rPr lang="en"/>
              <a:t>, the burden then shifts on the respondent (landlord or strata corporation) to establish a “bona fide and reasonable justification” as a defense to the conduct: </a:t>
            </a:r>
          </a:p>
          <a:p>
            <a:pPr marL="941347" lvl="1" indent="-235336">
              <a:buChar char="○"/>
            </a:pPr>
            <a:r>
              <a:rPr lang="en"/>
              <a:t>STEP 1: There is a legitimate housing-related purpose for the conduct </a:t>
            </a:r>
          </a:p>
          <a:p>
            <a:pPr marL="941347" lvl="1" indent="-235336">
              <a:buChar char="○"/>
            </a:pPr>
            <a:r>
              <a:rPr lang="en"/>
              <a:t>STEP 2: The rule or standard was adopted in good faith in the belief that it was necessary to accomplish the purpose</a:t>
            </a:r>
          </a:p>
          <a:p>
            <a:pPr marL="941347" lvl="1" indent="-235336">
              <a:buChar char="○"/>
            </a:pPr>
            <a:r>
              <a:rPr lang="en"/>
              <a:t>STEP 3: The respondent’s standard or conduct is reasonably necessary to the purpose, such that the respondent could not accommodate the complainant (or others sharing their characteristics) </a:t>
            </a:r>
            <a:r>
              <a:rPr lang="en" u="sng"/>
              <a:t>without undue hardship</a:t>
            </a:r>
            <a:r>
              <a:rPr lang="en"/>
              <a:t>.</a:t>
            </a:r>
          </a:p>
          <a:p>
            <a:pPr marL="1412020" lvl="2" indent="-235336">
              <a:buChar char="■"/>
            </a:pPr>
            <a:r>
              <a:rPr lang="en"/>
              <a:t>What is “undue hardship”? Most often, we’re talking about “excessive costs” to the landlord or the strata corporation. </a:t>
            </a:r>
          </a:p>
          <a:p>
            <a:pPr marL="470674" indent="-235336">
              <a:buChar char="●"/>
            </a:pPr>
            <a:r>
              <a:rPr lang="en"/>
              <a:t>Most of the time, steps 1 and 2 are proven but stratas and landlords fail at step 3- to prove that reasonable accommodation could not have been made. </a:t>
            </a:r>
          </a:p>
        </p:txBody>
      </p:sp>
    </p:spTree>
    <p:extLst>
      <p:ext uri="{BB962C8B-B14F-4D97-AF65-F5344CB8AC3E}">
        <p14:creationId xmlns:p14="http://schemas.microsoft.com/office/powerpoint/2010/main" val="4097826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0" name="Shape 250"/>
          <p:cNvSpPr txBox="1">
            <a:spLocks noGrp="1"/>
          </p:cNvSpPr>
          <p:nvPr>
            <p:ph type="body" idx="1"/>
          </p:nvPr>
        </p:nvSpPr>
        <p:spPr>
          <a:xfrm>
            <a:off x="709692" y="4456785"/>
            <a:ext cx="5677514" cy="4222216"/>
          </a:xfrm>
          <a:prstGeom prst="rect">
            <a:avLst/>
          </a:prstGeom>
        </p:spPr>
        <p:txBody>
          <a:bodyPr lIns="94118" tIns="94118" rIns="94118" bIns="94118" anchor="t" anchorCtr="0">
            <a:noAutofit/>
          </a:bodyPr>
          <a:lstStyle/>
          <a:p>
            <a:pPr marL="706009" lvl="1"/>
            <a:r>
              <a:rPr lang="en" dirty="0" smtClean="0"/>
              <a:t>*</a:t>
            </a:r>
            <a:r>
              <a:rPr lang="en" baseline="0" dirty="0" smtClean="0"/>
              <a:t> </a:t>
            </a:r>
            <a:r>
              <a:rPr lang="en" dirty="0" smtClean="0"/>
              <a:t>Now</a:t>
            </a:r>
            <a:r>
              <a:rPr lang="en" dirty="0"/>
              <a:t>, take for example a marijuana smoking </a:t>
            </a:r>
            <a:r>
              <a:rPr lang="en" dirty="0" smtClean="0"/>
              <a:t>prohibition, </a:t>
            </a:r>
            <a:endParaRPr lang="en" dirty="0"/>
          </a:p>
          <a:p>
            <a:pPr marL="1412020" lvl="2" indent="-235336">
              <a:buChar char="■"/>
            </a:pPr>
            <a:r>
              <a:rPr lang="en" dirty="0" smtClean="0"/>
              <a:t>In </a:t>
            </a:r>
            <a:r>
              <a:rPr lang="en" dirty="0"/>
              <a:t>certain cases, it could very well be established that this would be discrimination based on a physical disability- (which includes medical conditions- for example, an arthritis sufferer). </a:t>
            </a:r>
          </a:p>
          <a:p>
            <a:pPr marL="1412020" lvl="2" indent="-235336">
              <a:buChar char="■"/>
            </a:pPr>
            <a:r>
              <a:rPr lang="en" dirty="0"/>
              <a:t>A smoking prohibition is easily connected to the purpose of preventing a nuisance or interference with the health, safety and enjoyment and use of property for other residents. </a:t>
            </a:r>
          </a:p>
          <a:p>
            <a:pPr marL="1412020" lvl="2" indent="-235336">
              <a:buChar char="■"/>
            </a:pPr>
            <a:r>
              <a:rPr lang="en" dirty="0"/>
              <a:t>In all likelihood, such a prohibition will be adopted in good faith by the landlord/strata corporation. </a:t>
            </a:r>
          </a:p>
          <a:p>
            <a:pPr marL="1412020" lvl="2" indent="-235336">
              <a:buChar char="■"/>
            </a:pPr>
            <a:r>
              <a:rPr lang="en" dirty="0"/>
              <a:t>The question is- is there any way to reasonably accommodate the strata owner or the tenant in this case? </a:t>
            </a:r>
          </a:p>
          <a:p>
            <a:pPr marL="1882692" lvl="3" indent="-235336">
              <a:buChar char="●"/>
            </a:pPr>
            <a:r>
              <a:rPr lang="en" dirty="0"/>
              <a:t>The answer with marijuana for medical purposes, almost always seems to be “yes”- marijuana can be ingested (or eaten). So, unless the person making the claim can prove that this isn’t a viable alternative, there will almost always be an easy means of accommodation. </a:t>
            </a:r>
          </a:p>
          <a:p>
            <a:pPr marL="1882692" lvl="3" indent="-235336">
              <a:buChar char="●"/>
            </a:pPr>
            <a:r>
              <a:rPr lang="en" dirty="0"/>
              <a:t>This idea is confirmed in the CRT matter that was cited earlier regarding smoking. </a:t>
            </a:r>
          </a:p>
          <a:p>
            <a:pPr marL="470674" indent="-235336">
              <a:buChar char="●"/>
            </a:pPr>
            <a:r>
              <a:rPr lang="en" dirty="0"/>
              <a:t>The person seeking the accommodation is not entitled to a “perfect” accommodation, but to one that reasonably addresses their needs and upholds their dignity in their housing.</a:t>
            </a:r>
            <a:br>
              <a:rPr lang="en" dirty="0"/>
            </a:br>
            <a:r>
              <a:rPr lang="en" dirty="0"/>
              <a:t/>
            </a:r>
            <a:br>
              <a:rPr lang="en" dirty="0"/>
            </a:br>
            <a:endParaRPr lang="en" dirty="0"/>
          </a:p>
        </p:txBody>
      </p:sp>
    </p:spTree>
    <p:extLst>
      <p:ext uri="{BB962C8B-B14F-4D97-AF65-F5344CB8AC3E}">
        <p14:creationId xmlns:p14="http://schemas.microsoft.com/office/powerpoint/2010/main" val="3907234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420688" y="703263"/>
            <a:ext cx="6256337" cy="35194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709691" y="4456785"/>
            <a:ext cx="5677513" cy="4222216"/>
          </a:xfrm>
          <a:prstGeom prst="rect">
            <a:avLst/>
          </a:prstGeom>
        </p:spPr>
        <p:txBody>
          <a:bodyPr lIns="94118" tIns="94118" rIns="94118" bIns="94118" anchor="t" anchorCtr="0">
            <a:noAutofit/>
          </a:bodyPr>
          <a:lstStyle/>
          <a:p>
            <a:pPr marL="470674" indent="-235336">
              <a:buChar char="●"/>
            </a:pPr>
            <a:r>
              <a:rPr lang="en" dirty="0"/>
              <a:t>Thank you very much for attending this presentation </a:t>
            </a:r>
          </a:p>
          <a:p>
            <a:pPr marL="470674" indent="-235336">
              <a:buChar char="●"/>
            </a:pPr>
            <a:r>
              <a:rPr lang="en" dirty="0" smtClean="0"/>
              <a:t>So</a:t>
            </a:r>
            <a:r>
              <a:rPr lang="en" dirty="0"/>
              <a:t>, the final question I would like to answer for you is: </a:t>
            </a:r>
          </a:p>
          <a:p>
            <a:pPr marL="941347" lvl="1" indent="-235336">
              <a:buChar char="○"/>
            </a:pPr>
            <a:r>
              <a:rPr lang="en" dirty="0"/>
              <a:t>How can a lawyer assist you? </a:t>
            </a:r>
          </a:p>
          <a:p>
            <a:pPr marL="941347" lvl="1" indent="-235336">
              <a:buChar char="○"/>
            </a:pPr>
            <a:r>
              <a:rPr lang="en" dirty="0"/>
              <a:t>Most of the time, I step in where there’s a dispute with a difficult tenant. </a:t>
            </a:r>
          </a:p>
          <a:p>
            <a:pPr marL="941347" lvl="1" indent="-235336">
              <a:buChar char="○"/>
            </a:pPr>
            <a:r>
              <a:rPr lang="en" dirty="0"/>
              <a:t>Ultimately, I can assist to make sure that you’re </a:t>
            </a:r>
            <a:r>
              <a:rPr lang="en" u="sng" dirty="0"/>
              <a:t>maximizing</a:t>
            </a:r>
            <a:r>
              <a:rPr lang="en" dirty="0"/>
              <a:t> the odds of a </a:t>
            </a:r>
            <a:r>
              <a:rPr lang="en" u="sng" dirty="0"/>
              <a:t>successful</a:t>
            </a:r>
            <a:r>
              <a:rPr lang="en" dirty="0"/>
              <a:t> resolution.</a:t>
            </a:r>
          </a:p>
          <a:p>
            <a:pPr marL="1412020" lvl="2" indent="-235336">
              <a:buChar char="■"/>
            </a:pPr>
            <a:r>
              <a:rPr lang="en" dirty="0"/>
              <a:t>Whether this is at the RTB or through direct negotiations with the tenant before even reaching the RTB.  </a:t>
            </a:r>
          </a:p>
          <a:p>
            <a:pPr marL="470674" indent="-235336">
              <a:buChar char="●"/>
            </a:pPr>
            <a:r>
              <a:rPr lang="en" dirty="0"/>
              <a:t>I always make it my personal mission to do so in a cost-effective way</a:t>
            </a:r>
          </a:p>
          <a:p>
            <a:pPr marL="941347" lvl="1" indent="-235336">
              <a:buChar char="○"/>
            </a:pPr>
            <a:r>
              <a:rPr lang="en" dirty="0"/>
              <a:t>Our firm offers our </a:t>
            </a:r>
            <a:r>
              <a:rPr lang="en" dirty="0" smtClean="0"/>
              <a:t>mostcommon services to landlords on a fixed-fee basis. </a:t>
            </a:r>
          </a:p>
          <a:p>
            <a:pPr marL="941347" lvl="1" indent="-235336">
              <a:buChar char="○"/>
            </a:pPr>
            <a:r>
              <a:rPr lang="en" dirty="0" smtClean="0"/>
              <a:t>This allows you to undertake a quick cost-benefit analysis before committing to any legal services. </a:t>
            </a:r>
          </a:p>
          <a:p>
            <a:pPr marL="941347" lvl="1" indent="-235336">
              <a:buChar char="○"/>
            </a:pPr>
            <a:endParaRPr lang="en" dirty="0"/>
          </a:p>
        </p:txBody>
      </p:sp>
    </p:spTree>
    <p:extLst>
      <p:ext uri="{BB962C8B-B14F-4D97-AF65-F5344CB8AC3E}">
        <p14:creationId xmlns:p14="http://schemas.microsoft.com/office/powerpoint/2010/main" val="3067114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818772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7"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8" name="Rounded Rectangle 7"/>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8792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7"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8" name="Rounded Rectangle 7"/>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3546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November 10, 2016</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8"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9" name="Rounded Rectangle 8"/>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810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November 10, 2016</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
        <p:nvSpPr>
          <p:cNvPr id="10"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1" name="Rounded Rectangle 10"/>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145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November 10, 2016</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0002512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November 10, 2016</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8988601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smtClean="0"/>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November 10, 2016</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8"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9" name="Rounded Rectangle 8"/>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281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November 10, 2016</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8"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9" name="Rounded Rectangle 8"/>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9858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4940584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181495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5014760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570856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7574664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7"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8" name="Rounded Rectangle 7"/>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238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November 10, 2016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7"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8" name="Rounded Rectangle 7"/>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5771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2164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847675"/>
            <a:ext cx="8520599" cy="3416400"/>
          </a:xfrm>
          <a:prstGeom prst="rect">
            <a:avLst/>
          </a:prstGeom>
        </p:spPr>
        <p:txBody>
          <a:bodyPr lIns="91425" tIns="91425" rIns="91425" bIns="91425" anchor="t" anchorCtr="0"/>
          <a:lstStyle>
            <a:lvl1pPr lvl="0">
              <a:spcBef>
                <a:spcPts val="0"/>
              </a:spcBef>
              <a:buSzPct val="100000"/>
              <a:defRPr sz="2400"/>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90250" y="4681009"/>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1904630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490250" y="526350"/>
            <a:ext cx="6227100" cy="4090800"/>
          </a:xfrm>
          <a:prstGeom prst="rect">
            <a:avLst/>
          </a:prstGeom>
        </p:spPr>
        <p:txBody>
          <a:bodyPr lIns="91425" tIns="91425" rIns="91425" bIns="91425" anchor="ctr" anchorCtr="0"/>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a:endParaRPr/>
          </a:p>
        </p:txBody>
      </p:sp>
      <p:sp>
        <p:nvSpPr>
          <p:cNvPr id="90" name="Shape 90"/>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extLst>
      <p:ext uri="{BB962C8B-B14F-4D97-AF65-F5344CB8AC3E}">
        <p14:creationId xmlns:p14="http://schemas.microsoft.com/office/powerpoint/2010/main" val="1511202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0"/>
        <p:cNvGrpSpPr/>
        <p:nvPr/>
      </p:nvGrpSpPr>
      <p:grpSpPr>
        <a:xfrm>
          <a:off x="0" y="0"/>
          <a:ext cx="0" cy="0"/>
          <a:chOff x="0" y="0"/>
          <a:chExt cx="0" cy="0"/>
        </a:xfrm>
      </p:grpSpPr>
      <p:sp>
        <p:nvSpPr>
          <p:cNvPr id="43" name="Shape 43"/>
          <p:cNvSpPr txBox="1">
            <a:spLocks noGrp="1"/>
          </p:cNvSpPr>
          <p:nvPr>
            <p:ph type="title"/>
          </p:nvPr>
        </p:nvSpPr>
        <p:spPr>
          <a:xfrm>
            <a:off x="265500" y="1081400"/>
            <a:ext cx="4045199" cy="1710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4" name="Shape 44"/>
          <p:cNvSpPr txBox="1">
            <a:spLocks noGrp="1"/>
          </p:cNvSpPr>
          <p:nvPr>
            <p:ph type="subTitle" idx="1"/>
          </p:nvPr>
        </p:nvSpPr>
        <p:spPr>
          <a:xfrm>
            <a:off x="265500" y="2845200"/>
            <a:ext cx="4045199" cy="1345500"/>
          </a:xfrm>
          <a:prstGeom prst="rect">
            <a:avLst/>
          </a:prstGeom>
        </p:spPr>
        <p:txBody>
          <a:bodyPr lIns="91425" tIns="91425" rIns="91425" bIns="91425" anchor="t" anchorCtr="0"/>
          <a:lstStyle>
            <a:lvl1pPr lvl="0" algn="ctr">
              <a:lnSpc>
                <a:spcPct val="100000"/>
              </a:lnSpc>
              <a:spcBef>
                <a:spcPts val="0"/>
              </a:spcBef>
              <a:spcAft>
                <a:spcPts val="0"/>
              </a:spcAft>
              <a:buClr>
                <a:schemeClr val="dk1"/>
              </a:buClr>
              <a:buSzPct val="100000"/>
              <a:buNone/>
              <a:defRPr sz="2100">
                <a:solidFill>
                  <a:schemeClr val="dk1"/>
                </a:solidFill>
              </a:defRPr>
            </a:lvl1pPr>
            <a:lvl2pPr lvl="1" algn="ctr">
              <a:lnSpc>
                <a:spcPct val="100000"/>
              </a:lnSpc>
              <a:spcBef>
                <a:spcPts val="0"/>
              </a:spcBef>
              <a:spcAft>
                <a:spcPts val="0"/>
              </a:spcAft>
              <a:buClr>
                <a:schemeClr val="dk1"/>
              </a:buClr>
              <a:buSzPct val="100000"/>
              <a:buNone/>
              <a:defRPr sz="2100">
                <a:solidFill>
                  <a:schemeClr val="dk1"/>
                </a:solidFill>
              </a:defRPr>
            </a:lvl2pPr>
            <a:lvl3pPr lvl="2" algn="ctr">
              <a:lnSpc>
                <a:spcPct val="100000"/>
              </a:lnSpc>
              <a:spcBef>
                <a:spcPts val="0"/>
              </a:spcBef>
              <a:spcAft>
                <a:spcPts val="0"/>
              </a:spcAft>
              <a:buClr>
                <a:schemeClr val="dk1"/>
              </a:buClr>
              <a:buSzPct val="100000"/>
              <a:buNone/>
              <a:defRPr sz="2100">
                <a:solidFill>
                  <a:schemeClr val="dk1"/>
                </a:solidFill>
              </a:defRPr>
            </a:lvl3pPr>
            <a:lvl4pPr lvl="3" algn="ctr">
              <a:lnSpc>
                <a:spcPct val="100000"/>
              </a:lnSpc>
              <a:spcBef>
                <a:spcPts val="0"/>
              </a:spcBef>
              <a:spcAft>
                <a:spcPts val="0"/>
              </a:spcAft>
              <a:buClr>
                <a:schemeClr val="dk1"/>
              </a:buClr>
              <a:buSzPct val="100000"/>
              <a:buNone/>
              <a:defRPr sz="2100">
                <a:solidFill>
                  <a:schemeClr val="dk1"/>
                </a:solidFill>
              </a:defRPr>
            </a:lvl4pPr>
            <a:lvl5pPr lvl="4" algn="ctr">
              <a:lnSpc>
                <a:spcPct val="100000"/>
              </a:lnSpc>
              <a:spcBef>
                <a:spcPts val="0"/>
              </a:spcBef>
              <a:spcAft>
                <a:spcPts val="0"/>
              </a:spcAft>
              <a:buClr>
                <a:schemeClr val="dk1"/>
              </a:buClr>
              <a:buSzPct val="100000"/>
              <a:buNone/>
              <a:defRPr sz="2100">
                <a:solidFill>
                  <a:schemeClr val="dk1"/>
                </a:solidFill>
              </a:defRPr>
            </a:lvl5pPr>
            <a:lvl6pPr lvl="5" algn="ctr">
              <a:lnSpc>
                <a:spcPct val="100000"/>
              </a:lnSpc>
              <a:spcBef>
                <a:spcPts val="0"/>
              </a:spcBef>
              <a:spcAft>
                <a:spcPts val="0"/>
              </a:spcAft>
              <a:buClr>
                <a:schemeClr val="dk1"/>
              </a:buClr>
              <a:buSzPct val="100000"/>
              <a:buNone/>
              <a:defRPr sz="2100">
                <a:solidFill>
                  <a:schemeClr val="dk1"/>
                </a:solidFill>
              </a:defRPr>
            </a:lvl6pPr>
            <a:lvl7pPr lvl="6" algn="ctr">
              <a:lnSpc>
                <a:spcPct val="100000"/>
              </a:lnSpc>
              <a:spcBef>
                <a:spcPts val="0"/>
              </a:spcBef>
              <a:spcAft>
                <a:spcPts val="0"/>
              </a:spcAft>
              <a:buClr>
                <a:schemeClr val="dk1"/>
              </a:buClr>
              <a:buSzPct val="100000"/>
              <a:buNone/>
              <a:defRPr sz="2100">
                <a:solidFill>
                  <a:schemeClr val="dk1"/>
                </a:solidFill>
              </a:defRPr>
            </a:lvl7pPr>
            <a:lvl8pPr lvl="7" algn="ctr">
              <a:lnSpc>
                <a:spcPct val="100000"/>
              </a:lnSpc>
              <a:spcBef>
                <a:spcPts val="0"/>
              </a:spcBef>
              <a:spcAft>
                <a:spcPts val="0"/>
              </a:spcAft>
              <a:buClr>
                <a:schemeClr val="dk1"/>
              </a:buClr>
              <a:buSzPct val="100000"/>
              <a:buNone/>
              <a:defRPr sz="2100">
                <a:solidFill>
                  <a:schemeClr val="dk1"/>
                </a:solidFill>
              </a:defRPr>
            </a:lvl8pPr>
            <a:lvl9pPr lvl="8" algn="ctr">
              <a:lnSpc>
                <a:spcPct val="100000"/>
              </a:lnSpc>
              <a:spcBef>
                <a:spcPts val="0"/>
              </a:spcBef>
              <a:spcAft>
                <a:spcPts val="0"/>
              </a:spcAft>
              <a:buClr>
                <a:schemeClr val="dk1"/>
              </a:buClr>
              <a:buSzPct val="100000"/>
              <a:buNone/>
              <a:defRPr sz="2100">
                <a:solidFill>
                  <a:schemeClr val="dk1"/>
                </a:solidFill>
              </a:defRPr>
            </a:lvl9pPr>
          </a:lstStyle>
          <a:p>
            <a:endParaRPr/>
          </a:p>
        </p:txBody>
      </p:sp>
      <p:sp>
        <p:nvSpPr>
          <p:cNvPr id="45" name="Shape 45"/>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6" name="Shape 46"/>
          <p:cNvSpPr txBox="1">
            <a:spLocks noGrp="1"/>
          </p:cNvSpPr>
          <p:nvPr>
            <p:ph type="sldNum" idx="12"/>
          </p:nvPr>
        </p:nvSpPr>
        <p:spPr>
          <a:xfrm>
            <a:off x="8490250" y="4681009"/>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extLst>
      <p:ext uri="{BB962C8B-B14F-4D97-AF65-F5344CB8AC3E}">
        <p14:creationId xmlns:p14="http://schemas.microsoft.com/office/powerpoint/2010/main" val="1379885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anded MAIN TIT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p:cNvSpPr>
            <a:spLocks noGrp="1"/>
          </p:cNvSpPr>
          <p:nvPr>
            <p:ph type="title" hasCustomPrompt="1"/>
          </p:nvPr>
        </p:nvSpPr>
        <p:spPr>
          <a:xfrm>
            <a:off x="752628" y="1471400"/>
            <a:ext cx="7426290" cy="1684013"/>
          </a:xfrm>
        </p:spPr>
        <p:txBody>
          <a:bodyPr>
            <a:noAutofit/>
          </a:bodyPr>
          <a:lstStyle>
            <a:lvl1pPr>
              <a:lnSpc>
                <a:spcPts val="5000"/>
              </a:lnSpc>
              <a:defRPr sz="5200">
                <a:solidFill>
                  <a:schemeClr val="bg1"/>
                </a:solidFill>
                <a:latin typeface="+mn-lt"/>
              </a:defRPr>
            </a:lvl1pPr>
          </a:lstStyle>
          <a:p>
            <a:r>
              <a:rPr lang="en-US" dirty="0" smtClean="0"/>
              <a:t>PRESENTATION</a:t>
            </a:r>
            <a:br>
              <a:rPr lang="en-US" dirty="0" smtClean="0"/>
            </a:br>
            <a:r>
              <a:rPr lang="en-US" dirty="0" smtClean="0"/>
              <a:t>TEMPLATE (bold)</a:t>
            </a:r>
            <a:endParaRPr lang="en-US" dirty="0"/>
          </a:p>
        </p:txBody>
      </p:sp>
      <p:sp>
        <p:nvSpPr>
          <p:cNvPr id="5" name="Text Placeholder 4"/>
          <p:cNvSpPr>
            <a:spLocks noGrp="1"/>
          </p:cNvSpPr>
          <p:nvPr>
            <p:ph type="body" sz="quarter" idx="3" hasCustomPrompt="1"/>
          </p:nvPr>
        </p:nvSpPr>
        <p:spPr>
          <a:xfrm>
            <a:off x="752628" y="2921941"/>
            <a:ext cx="7426290" cy="1212306"/>
          </a:xfrm>
        </p:spPr>
        <p:txBody>
          <a:bodyPr anchor="t">
            <a:normAutofit/>
          </a:bodyPr>
          <a:lstStyle>
            <a:lvl1pPr marL="0" indent="0">
              <a:lnSpc>
                <a:spcPct val="100000"/>
              </a:lnSpc>
              <a:buNone/>
              <a:defRPr sz="1950" b="0" baseline="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Clean and modern. Click to edit Master text styles.</a:t>
            </a:r>
            <a:br>
              <a:rPr lang="en-US" dirty="0" smtClean="0"/>
            </a:br>
            <a:r>
              <a:rPr lang="en-US" dirty="0" smtClean="0"/>
              <a:t>Second and</a:t>
            </a:r>
            <a:br>
              <a:rPr lang="en-US" dirty="0" smtClean="0"/>
            </a:br>
            <a:r>
              <a:rPr lang="en-US" dirty="0" smtClean="0"/>
              <a:t>Third lines also available. (BEST THROUGH SOFT RETURNS.)</a:t>
            </a:r>
          </a:p>
        </p:txBody>
      </p:sp>
      <p:pic>
        <p:nvPicPr>
          <p:cNvPr id="6" name="Picture 2" descr="E:\Documents\Desktop\___knockout.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0987" y="572483"/>
            <a:ext cx="1463040" cy="3548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715789" y="4570053"/>
            <a:ext cx="4447725" cy="200055"/>
          </a:xfrm>
          <a:prstGeom prst="rect">
            <a:avLst/>
          </a:prstGeom>
          <a:noFill/>
        </p:spPr>
        <p:txBody>
          <a:bodyPr wrap="square" rtlCol="0">
            <a:spAutoFit/>
          </a:bodyPr>
          <a:lstStyle/>
          <a:p>
            <a:r>
              <a:rPr lang="en-US" sz="700" dirty="0" smtClean="0">
                <a:solidFill>
                  <a:schemeClr val="bg1"/>
                </a:solidFill>
              </a:rPr>
              <a:t>Co-operative Housing Federation of British Columbia</a:t>
            </a:r>
            <a:endParaRPr lang="en-CA" sz="700" dirty="0">
              <a:solidFill>
                <a:schemeClr val="bg1"/>
              </a:solidFill>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COLS - footer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6" name="Date Placeholder 3"/>
          <p:cNvSpPr>
            <a:spLocks noGrp="1"/>
          </p:cNvSpPr>
          <p:nvPr>
            <p:ph type="dt" sz="half" idx="10"/>
          </p:nvPr>
        </p:nvSpPr>
        <p:spPr>
          <a:xfrm>
            <a:off x="628650" y="4767263"/>
            <a:ext cx="2057400" cy="273844"/>
          </a:xfrm>
        </p:spPr>
        <p:txBody>
          <a:bodyPr/>
          <a:lstStyle/>
          <a:p>
            <a:r>
              <a:rPr lang="en-US" dirty="0" smtClean="0"/>
              <a:t>November 10, 2016</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11"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2" name="Rounded Rectangle 11"/>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COLS">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14"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6" name="Rounded Rectangle 15"/>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072516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Footerstuff + BLANK">
    <p:spTree>
      <p:nvGrpSpPr>
        <p:cNvPr id="1" name=""/>
        <p:cNvGrpSpPr/>
        <p:nvPr/>
      </p:nvGrpSpPr>
      <p:grpSpPr>
        <a:xfrm>
          <a:off x="0" y="0"/>
          <a:ext cx="0" cy="0"/>
          <a:chOff x="0" y="0"/>
          <a:chExt cx="0" cy="0"/>
        </a:xfrm>
      </p:grpSpPr>
      <p:sp>
        <p:nvSpPr>
          <p:cNvPr id="15" name="Title 1"/>
          <p:cNvSpPr>
            <a:spLocks noGrp="1"/>
          </p:cNvSpPr>
          <p:nvPr>
            <p:ph type="title"/>
          </p:nvPr>
        </p:nvSpPr>
        <p:spPr>
          <a:xfrm>
            <a:off x="628650" y="777973"/>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9"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3" name="Rounded Rectangle 12"/>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678959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COL - small">
    <p:spTree>
      <p:nvGrpSpPr>
        <p:cNvPr id="1" name=""/>
        <p:cNvGrpSpPr/>
        <p:nvPr/>
      </p:nvGrpSpPr>
      <p:grpSpPr>
        <a:xfrm>
          <a:off x="0" y="0"/>
          <a:ext cx="0" cy="0"/>
          <a:chOff x="0" y="0"/>
          <a:chExt cx="0" cy="0"/>
        </a:xfrm>
      </p:grpSpPr>
      <p:sp>
        <p:nvSpPr>
          <p:cNvPr id="8" name="Content Placeholder 2"/>
          <p:cNvSpPr>
            <a:spLocks noGrp="1"/>
          </p:cNvSpPr>
          <p:nvPr>
            <p:ph idx="1"/>
          </p:nvPr>
        </p:nvSpPr>
        <p:spPr>
          <a:xfrm>
            <a:off x="1516828" y="2105025"/>
            <a:ext cx="6110344" cy="2413187"/>
          </a:xfrm>
        </p:spPr>
        <p:txBody>
          <a:bodyPr/>
          <a:lstStyle>
            <a:lvl1pPr marL="0" indent="0">
              <a:lnSpc>
                <a:spcPct val="150000"/>
              </a:lnSpc>
              <a:buNone/>
              <a:defRPr/>
            </a:lvl1pPr>
          </a:lstStyle>
          <a:p>
            <a:pPr lvl="0"/>
            <a:endParaRPr lang="en-US" dirty="0"/>
          </a:p>
        </p:txBody>
      </p:sp>
      <p:sp>
        <p:nvSpPr>
          <p:cNvPr id="15" name="Title 1"/>
          <p:cNvSpPr>
            <a:spLocks noGrp="1"/>
          </p:cNvSpPr>
          <p:nvPr>
            <p:ph type="title"/>
          </p:nvPr>
        </p:nvSpPr>
        <p:spPr>
          <a:xfrm>
            <a:off x="628650" y="12446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13"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4" name="Rounded Rectangle 13"/>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848972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COL - big">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7"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9" name="Rounded Rectangle 8"/>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0"/>
          </p:nvPr>
        </p:nvSpPr>
        <p:spPr>
          <a:xfrm>
            <a:off x="628650" y="1293913"/>
            <a:ext cx="788670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5381903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COLS">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9" name="Content Placeholder 3"/>
          <p:cNvSpPr>
            <a:spLocks noGrp="1"/>
          </p:cNvSpPr>
          <p:nvPr>
            <p:ph sz="half" idx="2"/>
          </p:nvPr>
        </p:nvSpPr>
        <p:spPr>
          <a:xfrm>
            <a:off x="4629150" y="1369219"/>
            <a:ext cx="388620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10"/>
          </p:nvPr>
        </p:nvSpPr>
        <p:spPr>
          <a:xfrm>
            <a:off x="628650" y="1369219"/>
            <a:ext cx="3886200" cy="3263504"/>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6" name="Rounded Rectangle 15"/>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507821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COLS (1 + 1 + 1)">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8" name="Content Placeholder 3"/>
          <p:cNvSpPr>
            <a:spLocks noGrp="1"/>
          </p:cNvSpPr>
          <p:nvPr>
            <p:ph sz="half" idx="2"/>
          </p:nvPr>
        </p:nvSpPr>
        <p:spPr>
          <a:xfrm>
            <a:off x="5953531" y="1369219"/>
            <a:ext cx="256032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3"/>
          <p:cNvSpPr>
            <a:spLocks noGrp="1"/>
          </p:cNvSpPr>
          <p:nvPr>
            <p:ph sz="half" idx="10"/>
          </p:nvPr>
        </p:nvSpPr>
        <p:spPr>
          <a:xfrm>
            <a:off x="3291090" y="1369219"/>
            <a:ext cx="256032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11"/>
          </p:nvPr>
        </p:nvSpPr>
        <p:spPr>
          <a:xfrm>
            <a:off x="628649" y="1370075"/>
            <a:ext cx="256032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6" name="Rounded Rectangle 15"/>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2591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COLS (1 + 2)">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9" name="Content Placeholder 3"/>
          <p:cNvSpPr>
            <a:spLocks noGrp="1"/>
          </p:cNvSpPr>
          <p:nvPr>
            <p:ph sz="half" idx="10"/>
          </p:nvPr>
        </p:nvSpPr>
        <p:spPr>
          <a:xfrm>
            <a:off x="3291090" y="1369219"/>
            <a:ext cx="522426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11"/>
          </p:nvPr>
        </p:nvSpPr>
        <p:spPr>
          <a:xfrm>
            <a:off x="628649" y="1370075"/>
            <a:ext cx="256032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4" name="Rounded Rectangle 13"/>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917952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COLS (2 + 1)">
    <p:spTree>
      <p:nvGrpSpPr>
        <p:cNvPr id="1" name=""/>
        <p:cNvGrpSpPr/>
        <p:nvPr/>
      </p:nvGrpSpPr>
      <p:grpSpPr>
        <a:xfrm>
          <a:off x="0" y="0"/>
          <a:ext cx="0" cy="0"/>
          <a:chOff x="0" y="0"/>
          <a:chExt cx="0" cy="0"/>
        </a:xfrm>
      </p:grpSpPr>
      <p:sp>
        <p:nvSpPr>
          <p:cNvPr id="15" name="Title 1"/>
          <p:cNvSpPr>
            <a:spLocks noGrp="1"/>
          </p:cNvSpPr>
          <p:nvPr>
            <p:ph type="title"/>
          </p:nvPr>
        </p:nvSpPr>
        <p:spPr>
          <a:xfrm>
            <a:off x="628650" y="406498"/>
            <a:ext cx="7886700" cy="584112"/>
          </a:xfrm>
        </p:spPr>
        <p:txBody>
          <a:bodyPr>
            <a:normAutofit/>
          </a:bodyPr>
          <a:lstStyle>
            <a:lvl1pPr algn="ctr">
              <a:defRPr sz="2700" cap="all" baseline="0">
                <a:solidFill>
                  <a:srgbClr val="1B365D"/>
                </a:solidFill>
              </a:defRPr>
            </a:lvl1pPr>
          </a:lstStyle>
          <a:p>
            <a:r>
              <a:rPr lang="en-US" dirty="0" smtClean="0"/>
              <a:t>Click to edit Master title style</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8" name="Content Placeholder 3"/>
          <p:cNvSpPr>
            <a:spLocks noGrp="1"/>
          </p:cNvSpPr>
          <p:nvPr>
            <p:ph sz="half" idx="2"/>
          </p:nvPr>
        </p:nvSpPr>
        <p:spPr>
          <a:xfrm>
            <a:off x="5953531" y="1369219"/>
            <a:ext cx="256032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3"/>
          <p:cNvSpPr>
            <a:spLocks noGrp="1"/>
          </p:cNvSpPr>
          <p:nvPr>
            <p:ph sz="half" idx="10"/>
          </p:nvPr>
        </p:nvSpPr>
        <p:spPr>
          <a:xfrm>
            <a:off x="628650" y="1369219"/>
            <a:ext cx="5222760" cy="326350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4" name="Rounded Rectangle 13"/>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313592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Quotes or Stats">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985838" y="1476374"/>
            <a:ext cx="7172325" cy="2447925"/>
          </a:xfrm>
        </p:spPr>
        <p:txBody>
          <a:bodyPr anchor="t">
            <a:noAutofit/>
          </a:bodyPr>
          <a:lstStyle>
            <a:lvl1pPr algn="ctr">
              <a:lnSpc>
                <a:spcPct val="90000"/>
              </a:lnSpc>
              <a:defRPr sz="5400" b="1" baseline="0"/>
            </a:lvl1pPr>
          </a:lstStyle>
          <a:p>
            <a:r>
              <a:rPr lang="en-US" dirty="0" smtClean="0"/>
              <a:t>Large quotes can be used to punctuate </a:t>
            </a:r>
            <a:br>
              <a:rPr lang="en-US" dirty="0" smtClean="0"/>
            </a:br>
            <a:r>
              <a:rPr lang="en-US" dirty="0" smtClean="0"/>
              <a:t>the presentation.</a:t>
            </a:r>
            <a:endParaRPr lang="en-US" dirty="0"/>
          </a:p>
        </p:txBody>
      </p:sp>
      <p:sp>
        <p:nvSpPr>
          <p:cNvPr id="8" name="TextBox 7"/>
          <p:cNvSpPr txBox="1"/>
          <p:nvPr userDrawn="1"/>
        </p:nvSpPr>
        <p:spPr>
          <a:xfrm>
            <a:off x="456956" y="715067"/>
            <a:ext cx="1256477" cy="2862322"/>
          </a:xfrm>
          <a:prstGeom prst="rect">
            <a:avLst/>
          </a:prstGeom>
          <a:noFill/>
        </p:spPr>
        <p:txBody>
          <a:bodyPr wrap="square" rtlCol="0">
            <a:spAutoFit/>
          </a:bodyPr>
          <a:lstStyle/>
          <a:p>
            <a:r>
              <a:rPr lang="en-US" sz="18000" b="1" dirty="0" smtClean="0">
                <a:solidFill>
                  <a:srgbClr val="2CB7DF"/>
                </a:solidFill>
                <a:latin typeface="Lato" panose="020F0502020204030203" pitchFamily="34" charset="0"/>
                <a:ea typeface="FreightSans Pro Semibold" charset="0"/>
                <a:cs typeface="FreightSans Pro Semibold" charset="0"/>
              </a:rPr>
              <a:t>“</a:t>
            </a:r>
            <a:endParaRPr lang="en-US" sz="18000" b="1" dirty="0">
              <a:solidFill>
                <a:srgbClr val="152B51"/>
              </a:solidFill>
              <a:latin typeface="Lato" panose="020F0502020204030203" pitchFamily="34" charset="0"/>
              <a:ea typeface="FreightSans Pro Semibold" charset="0"/>
              <a:cs typeface="FreightSans Pro Semibold" charset="0"/>
            </a:endParaRPr>
          </a:p>
        </p:txBody>
      </p:sp>
      <p:sp>
        <p:nvSpPr>
          <p:cNvPr id="9" name="TextBox 8"/>
          <p:cNvSpPr txBox="1"/>
          <p:nvPr userDrawn="1"/>
        </p:nvSpPr>
        <p:spPr>
          <a:xfrm>
            <a:off x="7430566" y="2818510"/>
            <a:ext cx="1414368" cy="2862322"/>
          </a:xfrm>
          <a:prstGeom prst="rect">
            <a:avLst/>
          </a:prstGeom>
          <a:noFill/>
        </p:spPr>
        <p:txBody>
          <a:bodyPr wrap="square" rtlCol="0">
            <a:spAutoFit/>
          </a:bodyPr>
          <a:lstStyle/>
          <a:p>
            <a:r>
              <a:rPr lang="en-US" sz="18000" b="1" dirty="0" smtClean="0">
                <a:solidFill>
                  <a:srgbClr val="2CB7DF"/>
                </a:solidFill>
                <a:latin typeface="Lato" panose="020F0502020204030203" pitchFamily="34" charset="0"/>
                <a:ea typeface="FreightSans Pro Semibold" charset="0"/>
                <a:cs typeface="FreightSans Pro Semibold" charset="0"/>
              </a:rPr>
              <a:t>”</a:t>
            </a:r>
            <a:endParaRPr lang="en-US" sz="18000" b="1" dirty="0">
              <a:solidFill>
                <a:srgbClr val="152B51"/>
              </a:solidFill>
              <a:latin typeface="Lato" panose="020F0502020204030203" pitchFamily="34" charset="0"/>
              <a:ea typeface="FreightSans Pro Semibold" charset="0"/>
              <a:cs typeface="FreightSans Pro Semibold" charset="0"/>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91175"/>
            <a:ext cx="9144000" cy="158495"/>
          </a:xfrm>
          <a:prstGeom prst="rect">
            <a:avLst/>
          </a:prstGeom>
        </p:spPr>
      </p:pic>
      <p:sp>
        <p:nvSpPr>
          <p:cNvPr id="16" name="Slide Number Placeholder 4"/>
          <p:cNvSpPr txBox="1">
            <a:spLocks/>
          </p:cNvSpPr>
          <p:nvPr userDrawn="1"/>
        </p:nvSpPr>
        <p:spPr>
          <a:xfrm>
            <a:off x="8431453" y="4710623"/>
            <a:ext cx="400050" cy="273844"/>
          </a:xfrm>
          <a:prstGeom prst="rect">
            <a:avLst/>
          </a:prstGeom>
        </p:spPr>
        <p:txBody>
          <a:bodyPr/>
          <a:lstStyle>
            <a:defPPr>
              <a:defRPr lang="en-US"/>
            </a:defPPr>
            <a:lvl1pPr marL="0" algn="r"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C1B5561-CE23-415A-BFAE-056C12FD5B14}" type="slidenum">
              <a:rPr lang="en-CA" sz="700" smtClean="0">
                <a:solidFill>
                  <a:srgbClr val="41B6E6"/>
                </a:solidFill>
              </a:rPr>
              <a:pPr/>
              <a:t>‹#›</a:t>
            </a:fld>
            <a:endParaRPr lang="en-CA" dirty="0">
              <a:solidFill>
                <a:srgbClr val="41B6E6"/>
              </a:solidFill>
            </a:endParaRPr>
          </a:p>
        </p:txBody>
      </p:sp>
      <p:sp>
        <p:nvSpPr>
          <p:cNvPr id="17" name="Rounded Rectangle 16"/>
          <p:cNvSpPr/>
          <p:nvPr userDrawn="1"/>
        </p:nvSpPr>
        <p:spPr>
          <a:xfrm>
            <a:off x="8537359" y="4732032"/>
            <a:ext cx="262646" cy="162789"/>
          </a:xfrm>
          <a:prstGeom prst="roundRect">
            <a:avLst/>
          </a:prstGeom>
          <a:noFill/>
          <a:ln w="635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877631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9 Colours">
    <p:spTree>
      <p:nvGrpSpPr>
        <p:cNvPr id="1" name=""/>
        <p:cNvGrpSpPr/>
        <p:nvPr/>
      </p:nvGrpSpPr>
      <p:grpSpPr>
        <a:xfrm>
          <a:off x="0" y="0"/>
          <a:ext cx="0" cy="0"/>
          <a:chOff x="0" y="0"/>
          <a:chExt cx="0" cy="0"/>
        </a:xfrm>
      </p:grpSpPr>
      <p:sp>
        <p:nvSpPr>
          <p:cNvPr id="18" name="Rectangle 17"/>
          <p:cNvSpPr/>
          <p:nvPr userDrawn="1"/>
        </p:nvSpPr>
        <p:spPr>
          <a:xfrm>
            <a:off x="0" y="3059350"/>
            <a:ext cx="9144000" cy="111868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userDrawn="1"/>
        </p:nvSpPr>
        <p:spPr>
          <a:xfrm>
            <a:off x="0" y="0"/>
            <a:ext cx="9144000" cy="111868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userDrawn="1"/>
        </p:nvSpPr>
        <p:spPr>
          <a:xfrm>
            <a:off x="4572000" y="204286"/>
            <a:ext cx="4572000" cy="1828800"/>
          </a:xfrm>
          <a:prstGeom prst="rect">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65/182/230</a:t>
            </a:r>
            <a:r>
              <a:rPr lang="en-US" dirty="0"/>
              <a:t/>
            </a:r>
            <a:br>
              <a:rPr lang="en-US" dirty="0"/>
            </a:br>
            <a:r>
              <a:rPr lang="en-US" dirty="0">
                <a:solidFill>
                  <a:srgbClr val="000000"/>
                </a:solidFill>
              </a:rPr>
              <a:t>RGB </a:t>
            </a:r>
            <a:r>
              <a:rPr lang="en-US" dirty="0" smtClean="0">
                <a:solidFill>
                  <a:srgbClr val="000000"/>
                </a:solidFill>
              </a:rPr>
              <a:t>65/182/230</a:t>
            </a:r>
            <a:endParaRPr lang="en-CA" dirty="0"/>
          </a:p>
          <a:p>
            <a:pPr algn="ctr"/>
            <a:endParaRPr lang="en-CA" dirty="0"/>
          </a:p>
        </p:txBody>
      </p:sp>
      <p:sp>
        <p:nvSpPr>
          <p:cNvPr id="21" name="Rectangle 20"/>
          <p:cNvSpPr/>
          <p:nvPr userDrawn="1"/>
        </p:nvSpPr>
        <p:spPr>
          <a:xfrm>
            <a:off x="0" y="204286"/>
            <a:ext cx="4572000" cy="18288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27/54/93</a:t>
            </a:r>
            <a:r>
              <a:rPr lang="en-US" dirty="0"/>
              <a:t/>
            </a:r>
            <a:br>
              <a:rPr lang="en-US" dirty="0"/>
            </a:br>
            <a:r>
              <a:rPr lang="en-US" dirty="0">
                <a:solidFill>
                  <a:srgbClr val="000000"/>
                </a:solidFill>
              </a:rPr>
              <a:t>RGB </a:t>
            </a:r>
            <a:r>
              <a:rPr lang="en-US" dirty="0" smtClean="0">
                <a:solidFill>
                  <a:srgbClr val="000000"/>
                </a:solidFill>
              </a:rPr>
              <a:t>27/54/93</a:t>
            </a:r>
            <a:endParaRPr lang="en-CA" dirty="0"/>
          </a:p>
          <a:p>
            <a:pPr algn="ctr"/>
            <a:endParaRPr lang="en-CA" dirty="0"/>
          </a:p>
        </p:txBody>
      </p:sp>
      <p:sp>
        <p:nvSpPr>
          <p:cNvPr id="22" name="Rectangle 21"/>
          <p:cNvSpPr/>
          <p:nvPr userDrawn="1"/>
        </p:nvSpPr>
        <p:spPr>
          <a:xfrm>
            <a:off x="0" y="2198459"/>
            <a:ext cx="3054096" cy="1371600"/>
          </a:xfrm>
          <a:prstGeom prst="rect">
            <a:avLst/>
          </a:prstGeom>
          <a:solidFill>
            <a:srgbClr val="F6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246/190/0</a:t>
            </a:r>
            <a:r>
              <a:rPr lang="en-US" dirty="0"/>
              <a:t/>
            </a:r>
            <a:br>
              <a:rPr lang="en-US" dirty="0"/>
            </a:br>
            <a:r>
              <a:rPr lang="en-US" dirty="0">
                <a:solidFill>
                  <a:srgbClr val="000000"/>
                </a:solidFill>
              </a:rPr>
              <a:t>RGB </a:t>
            </a:r>
            <a:r>
              <a:rPr lang="en-US" dirty="0" smtClean="0">
                <a:solidFill>
                  <a:srgbClr val="000000"/>
                </a:solidFill>
              </a:rPr>
              <a:t>246/190/0</a:t>
            </a:r>
            <a:endParaRPr lang="en-CA" dirty="0"/>
          </a:p>
        </p:txBody>
      </p:sp>
      <p:sp>
        <p:nvSpPr>
          <p:cNvPr id="23" name="Rectangle 22"/>
          <p:cNvSpPr/>
          <p:nvPr userDrawn="1"/>
        </p:nvSpPr>
        <p:spPr>
          <a:xfrm>
            <a:off x="3035808" y="2198459"/>
            <a:ext cx="3054096" cy="1371600"/>
          </a:xfrm>
          <a:prstGeom prst="rect">
            <a:avLst/>
          </a:prstGeom>
          <a:solidFill>
            <a:srgbClr val="40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64/193/172</a:t>
            </a:r>
            <a:r>
              <a:rPr lang="en-US" dirty="0"/>
              <a:t/>
            </a:r>
            <a:br>
              <a:rPr lang="en-US" dirty="0"/>
            </a:br>
            <a:r>
              <a:rPr lang="en-US" dirty="0">
                <a:solidFill>
                  <a:srgbClr val="000000"/>
                </a:solidFill>
              </a:rPr>
              <a:t>RGB </a:t>
            </a:r>
            <a:r>
              <a:rPr lang="en-US" dirty="0" smtClean="0">
                <a:solidFill>
                  <a:srgbClr val="000000"/>
                </a:solidFill>
              </a:rPr>
              <a:t>64/193/172</a:t>
            </a:r>
            <a:endParaRPr lang="en-CA" dirty="0"/>
          </a:p>
        </p:txBody>
      </p:sp>
      <p:sp>
        <p:nvSpPr>
          <p:cNvPr id="24" name="Rectangle 23"/>
          <p:cNvSpPr/>
          <p:nvPr userDrawn="1"/>
        </p:nvSpPr>
        <p:spPr>
          <a:xfrm>
            <a:off x="6089904" y="2198459"/>
            <a:ext cx="3054096" cy="1371600"/>
          </a:xfrm>
          <a:prstGeom prst="rect">
            <a:avLst/>
          </a:prstGeom>
          <a:solidFill>
            <a:srgbClr val="981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152/29/151</a:t>
            </a:r>
            <a:r>
              <a:rPr lang="en-US" dirty="0"/>
              <a:t/>
            </a:r>
            <a:br>
              <a:rPr lang="en-US" dirty="0"/>
            </a:br>
            <a:r>
              <a:rPr lang="en-US" dirty="0">
                <a:solidFill>
                  <a:srgbClr val="000000"/>
                </a:solidFill>
              </a:rPr>
              <a:t>RGB </a:t>
            </a:r>
            <a:r>
              <a:rPr lang="en-US" dirty="0" smtClean="0">
                <a:solidFill>
                  <a:srgbClr val="000000"/>
                </a:solidFill>
              </a:rPr>
              <a:t>152/29/151</a:t>
            </a:r>
            <a:endParaRPr lang="en-CA" dirty="0">
              <a:solidFill>
                <a:srgbClr val="000000"/>
              </a:solidFill>
            </a:endParaRPr>
          </a:p>
        </p:txBody>
      </p:sp>
      <p:sp>
        <p:nvSpPr>
          <p:cNvPr id="25" name="Rectangle 24"/>
          <p:cNvSpPr/>
          <p:nvPr userDrawn="1"/>
        </p:nvSpPr>
        <p:spPr>
          <a:xfrm>
            <a:off x="1825703" y="3740292"/>
            <a:ext cx="1828800" cy="914400"/>
          </a:xfrm>
          <a:prstGeom prst="rect">
            <a:avLst/>
          </a:prstGeom>
          <a:solidFill>
            <a:srgbClr val="E15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225/82/61</a:t>
            </a:r>
            <a:br>
              <a:rPr lang="en-US" dirty="0" smtClean="0"/>
            </a:br>
            <a:r>
              <a:rPr lang="en-US" dirty="0" smtClean="0">
                <a:solidFill>
                  <a:srgbClr val="000000"/>
                </a:solidFill>
              </a:rPr>
              <a:t>RGB 225/82/61</a:t>
            </a:r>
            <a:endParaRPr lang="en-CA" dirty="0"/>
          </a:p>
        </p:txBody>
      </p:sp>
      <p:sp>
        <p:nvSpPr>
          <p:cNvPr id="26" name="Rectangle 25"/>
          <p:cNvSpPr/>
          <p:nvPr userDrawn="1"/>
        </p:nvSpPr>
        <p:spPr>
          <a:xfrm>
            <a:off x="3648456" y="3740292"/>
            <a:ext cx="1847088" cy="914400"/>
          </a:xfrm>
          <a:prstGeom prst="rect">
            <a:avLst/>
          </a:prstGeom>
          <a:solidFill>
            <a:srgbClr val="E07E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224/126/60</a:t>
            </a:r>
            <a:r>
              <a:rPr lang="en-US" dirty="0"/>
              <a:t/>
            </a:r>
            <a:br>
              <a:rPr lang="en-US" dirty="0"/>
            </a:br>
            <a:r>
              <a:rPr lang="en-US" dirty="0">
                <a:solidFill>
                  <a:srgbClr val="000000"/>
                </a:solidFill>
              </a:rPr>
              <a:t>RGB </a:t>
            </a:r>
            <a:r>
              <a:rPr lang="en-US" dirty="0" smtClean="0">
                <a:solidFill>
                  <a:srgbClr val="000000"/>
                </a:solidFill>
              </a:rPr>
              <a:t>224/126/60</a:t>
            </a:r>
            <a:endParaRPr lang="en-CA" dirty="0"/>
          </a:p>
        </p:txBody>
      </p:sp>
      <p:sp>
        <p:nvSpPr>
          <p:cNvPr id="27" name="Rectangle 26"/>
          <p:cNvSpPr/>
          <p:nvPr userDrawn="1"/>
        </p:nvSpPr>
        <p:spPr>
          <a:xfrm>
            <a:off x="0" y="3740292"/>
            <a:ext cx="1828800" cy="914400"/>
          </a:xfrm>
          <a:prstGeom prst="rect">
            <a:avLst/>
          </a:prstGeom>
          <a:solidFill>
            <a:srgbClr val="407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RGB 64/126/201</a:t>
            </a:r>
            <a:br>
              <a:rPr lang="en-US" dirty="0" smtClean="0"/>
            </a:br>
            <a:r>
              <a:rPr lang="en-US" dirty="0" smtClean="0">
                <a:solidFill>
                  <a:srgbClr val="000000"/>
                </a:solidFill>
              </a:rPr>
              <a:t>RGB 64/126/201</a:t>
            </a:r>
            <a:endParaRPr lang="en-CA" dirty="0">
              <a:solidFill>
                <a:srgbClr val="000000"/>
              </a:solidFill>
            </a:endParaRPr>
          </a:p>
        </p:txBody>
      </p:sp>
      <p:sp>
        <p:nvSpPr>
          <p:cNvPr id="28" name="Rectangle 27"/>
          <p:cNvSpPr/>
          <p:nvPr userDrawn="1"/>
        </p:nvSpPr>
        <p:spPr>
          <a:xfrm>
            <a:off x="5493276" y="3740292"/>
            <a:ext cx="1828800" cy="914400"/>
          </a:xfrm>
          <a:prstGeom prst="rect">
            <a:avLst/>
          </a:prstGeom>
          <a:solidFill>
            <a:srgbClr val="A1D8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161/216/132</a:t>
            </a:r>
            <a:r>
              <a:rPr lang="en-US" dirty="0"/>
              <a:t/>
            </a:r>
            <a:br>
              <a:rPr lang="en-US" dirty="0"/>
            </a:br>
            <a:r>
              <a:rPr lang="en-US" dirty="0">
                <a:solidFill>
                  <a:srgbClr val="000000"/>
                </a:solidFill>
              </a:rPr>
              <a:t>RGB </a:t>
            </a:r>
            <a:r>
              <a:rPr lang="en-US" dirty="0" smtClean="0">
                <a:solidFill>
                  <a:srgbClr val="000000"/>
                </a:solidFill>
              </a:rPr>
              <a:t>161/216/132</a:t>
            </a:r>
            <a:endParaRPr lang="en-CA" dirty="0"/>
          </a:p>
        </p:txBody>
      </p:sp>
      <p:sp>
        <p:nvSpPr>
          <p:cNvPr id="29" name="Rectangle 28"/>
          <p:cNvSpPr/>
          <p:nvPr userDrawn="1"/>
        </p:nvSpPr>
        <p:spPr>
          <a:xfrm>
            <a:off x="7318980" y="3740292"/>
            <a:ext cx="1828800" cy="914400"/>
          </a:xfrm>
          <a:prstGeom prst="rect">
            <a:avLst/>
          </a:prstGeom>
          <a:solidFill>
            <a:srgbClr val="E0E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a:t>
            </a:r>
            <a:r>
              <a:rPr lang="en-US" dirty="0" smtClean="0"/>
              <a:t>224/231/33</a:t>
            </a:r>
            <a:r>
              <a:rPr lang="en-US" dirty="0"/>
              <a:t/>
            </a:r>
            <a:br>
              <a:rPr lang="en-US" dirty="0"/>
            </a:br>
            <a:r>
              <a:rPr lang="en-US" dirty="0">
                <a:solidFill>
                  <a:srgbClr val="000000"/>
                </a:solidFill>
              </a:rPr>
              <a:t>RGB </a:t>
            </a:r>
            <a:r>
              <a:rPr lang="en-US" dirty="0" smtClean="0">
                <a:solidFill>
                  <a:srgbClr val="000000"/>
                </a:solidFill>
              </a:rPr>
              <a:t>224/231/33</a:t>
            </a:r>
            <a:endParaRPr lang="en-CA" dirty="0">
              <a:solidFill>
                <a:srgbClr val="000000"/>
              </a:solidFill>
            </a:endParaRPr>
          </a:p>
        </p:txBody>
      </p:sp>
    </p:spTree>
    <p:extLst>
      <p:ext uri="{BB962C8B-B14F-4D97-AF65-F5344CB8AC3E}">
        <p14:creationId xmlns:p14="http://schemas.microsoft.com/office/powerpoint/2010/main" val="229496560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9 Icons (Against Black)">
    <p:spTree>
      <p:nvGrpSpPr>
        <p:cNvPr id="1" name=""/>
        <p:cNvGrpSpPr/>
        <p:nvPr/>
      </p:nvGrpSpPr>
      <p:grpSpPr>
        <a:xfrm>
          <a:off x="0" y="0"/>
          <a:ext cx="0" cy="0"/>
          <a:chOff x="0" y="0"/>
          <a:chExt cx="0" cy="0"/>
        </a:xfrm>
      </p:grpSpPr>
      <p:sp>
        <p:nvSpPr>
          <p:cNvPr id="6" name="Rectangle 5"/>
          <p:cNvSpPr/>
          <p:nvPr userDrawn="1"/>
        </p:nvSpPr>
        <p:spPr>
          <a:xfrm>
            <a:off x="0" y="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4" descr="E:\Documents\Desktop\__aboutchfbc.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376" y="2191145"/>
            <a:ext cx="885825" cy="660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E:\Documents\Desktop\__commercialservices.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2841" y="736995"/>
            <a:ext cx="812800" cy="7667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E:\Documents\Desktop\__community.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1376" y="3547806"/>
            <a:ext cx="812800" cy="812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E:\Documents\Desktop\__construction.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502236" y="2114945"/>
            <a:ext cx="785813" cy="812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E:\Documents\Desktop\__contact.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97607" y="3547806"/>
            <a:ext cx="460375" cy="812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descr="E:\Documents\Desktop\__events.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144595" y="2141139"/>
            <a:ext cx="727075" cy="7604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E:\Documents\Desktop\__faq.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070063" y="3547806"/>
            <a:ext cx="447675" cy="812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E:\Documents\Desktop\__helpful.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929821" y="3574000"/>
            <a:ext cx="468313" cy="7604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E:\Documents\Desktop\__location.pn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5291813" y="3574000"/>
            <a:ext cx="493713" cy="7604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descr="E:\Documents\Desktop\__money.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534826" y="2141139"/>
            <a:ext cx="477838" cy="7604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E:\Documents\Desktop\__planning.pn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339793" y="736995"/>
            <a:ext cx="812800" cy="7667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5" descr="E:\Documents\Desktop\__portableworkshops.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918022" y="2114945"/>
            <a:ext cx="806450" cy="8128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6" descr="E:\Documents\Desktop\__resources.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6894" y="2141139"/>
            <a:ext cx="603250" cy="7604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7" descr="E:\Documents\Desktop\__search.pn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166945" y="3597813"/>
            <a:ext cx="712787" cy="7127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E:\Documents\Desktop\__vancouverisland.pn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936257" y="3547806"/>
            <a:ext cx="693738" cy="8128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0" descr="E:\Documents\Desktop\__accessible.pn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042076" y="3574000"/>
            <a:ext cx="712788" cy="76041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1" descr="E:\Documents\Desktop\__collaboration.png"/>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640586" y="2168127"/>
            <a:ext cx="812800" cy="70643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E:\Documents\Desktop\__communications.png"/>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3936026" y="740170"/>
            <a:ext cx="982663" cy="76041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3" descr="E:\Documents\Desktop\__communications2.png"/>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028624" y="808432"/>
            <a:ext cx="603250" cy="62388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6" descr="E:\Documents\Desktop\__education.png"/>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1964060" y="820339"/>
            <a:ext cx="760412" cy="6000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3" descr="E:\Documents\Desktop\__gov.png"/>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7456747" y="765570"/>
            <a:ext cx="946150" cy="7096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5" descr="E:\Documents\Desktop\__ed2.png"/>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648670" y="713976"/>
            <a:ext cx="1011238" cy="81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5718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r>
              <a:rPr lang="en-US" smtClean="0"/>
              <a:t>November 10, 2016</a:t>
            </a:r>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fld id="{D57F1E4F-1CFF-5643-939E-02111984F565}" type="slidenum">
              <a:rPr lang="en-US" smtClean="0"/>
              <a:t>‹#›</a:t>
            </a:fld>
            <a:endParaRPr lang="en-US" dirty="0"/>
          </a:p>
        </p:txBody>
      </p:sp>
      <p:sp>
        <p:nvSpPr>
          <p:cNvPr id="18" name="TextBox 17"/>
          <p:cNvSpPr txBox="1"/>
          <p:nvPr userDrawn="1"/>
        </p:nvSpPr>
        <p:spPr>
          <a:xfrm>
            <a:off x="255708" y="4710623"/>
            <a:ext cx="4447725" cy="200055"/>
          </a:xfrm>
          <a:prstGeom prst="rect">
            <a:avLst/>
          </a:prstGeom>
          <a:noFill/>
        </p:spPr>
        <p:txBody>
          <a:bodyPr wrap="square" rtlCol="0">
            <a:spAutoFit/>
          </a:bodyPr>
          <a:lstStyle/>
          <a:p>
            <a:r>
              <a:rPr lang="en-US" sz="700" dirty="0" smtClean="0">
                <a:solidFill>
                  <a:srgbClr val="41B6E6"/>
                </a:solidFill>
              </a:rPr>
              <a:t>Co-operative Housing Federation of British Columbia</a:t>
            </a:r>
            <a:endParaRPr lang="en-CA" sz="700" dirty="0">
              <a:solidFill>
                <a:srgbClr val="41B6E6"/>
              </a:solidFill>
            </a:endParaRPr>
          </a:p>
        </p:txBody>
      </p:sp>
    </p:spTree>
    <p:extLst>
      <p:ext uri="{BB962C8B-B14F-4D97-AF65-F5344CB8AC3E}">
        <p14:creationId xmlns:p14="http://schemas.microsoft.com/office/powerpoint/2010/main" val="3827466543"/>
      </p:ext>
    </p:extLst>
  </p:cSld>
  <p:clrMap bg1="dk1" tx1="lt1" bg2="dk2" tx2="lt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661" r:id="rId20"/>
    <p:sldLayoutId id="2147483666" r:id="rId21"/>
    <p:sldLayoutId id="2147483693" r:id="rId22"/>
    <p:sldLayoutId id="2147483691" r:id="rId23"/>
    <p:sldLayoutId id="2147483672" r:id="rId24"/>
    <p:sldLayoutId id="2147483697" r:id="rId25"/>
    <p:sldLayoutId id="2147483692" r:id="rId26"/>
    <p:sldLayoutId id="2147483694" r:id="rId27"/>
    <p:sldLayoutId id="2147483695" r:id="rId28"/>
    <p:sldLayoutId id="2147483696" r:id="rId29"/>
    <p:sldLayoutId id="2147483677" r:id="rId30"/>
    <p:sldLayoutId id="2147483682" r:id="rId31"/>
    <p:sldLayoutId id="2147483683" r:id="rId32"/>
  </p:sldLayoutIdLst>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61"/>
        <p:cNvGrpSpPr/>
        <p:nvPr/>
      </p:nvGrpSpPr>
      <p:grpSpPr>
        <a:xfrm>
          <a:off x="0" y="0"/>
          <a:ext cx="0" cy="0"/>
          <a:chOff x="0" y="0"/>
          <a:chExt cx="0" cy="0"/>
        </a:xfrm>
      </p:grpSpPr>
      <p:sp>
        <p:nvSpPr>
          <p:cNvPr id="162" name="Shape 162"/>
          <p:cNvSpPr txBox="1">
            <a:spLocks noGrp="1"/>
          </p:cNvSpPr>
          <p:nvPr>
            <p:ph type="ctrTitle"/>
          </p:nvPr>
        </p:nvSpPr>
        <p:spPr>
          <a:xfrm>
            <a:off x="688750" y="941634"/>
            <a:ext cx="7801500" cy="1172100"/>
          </a:xfrm>
          <a:prstGeom prst="rect">
            <a:avLst/>
          </a:prstGeom>
        </p:spPr>
        <p:txBody>
          <a:bodyPr lIns="91425" tIns="91425" rIns="91425" bIns="91425" anchor="b" anchorCtr="0">
            <a:noAutofit/>
          </a:bodyPr>
          <a:lstStyle/>
          <a:p>
            <a:pPr lvl="0" algn="ctr">
              <a:spcBef>
                <a:spcPts val="0"/>
              </a:spcBef>
              <a:buNone/>
            </a:pPr>
            <a:r>
              <a:rPr lang="en" dirty="0" smtClean="0">
                <a:solidFill>
                  <a:schemeClr val="tx1"/>
                </a:solidFill>
                <a:latin typeface="Arial Black" panose="020B0A04020102020204" pitchFamily="34" charset="0"/>
              </a:rPr>
              <a:t>Considering the </a:t>
            </a:r>
            <a:br>
              <a:rPr lang="en" dirty="0" smtClean="0">
                <a:solidFill>
                  <a:schemeClr val="tx1"/>
                </a:solidFill>
                <a:latin typeface="Arial Black" panose="020B0A04020102020204" pitchFamily="34" charset="0"/>
              </a:rPr>
            </a:br>
            <a:r>
              <a:rPr lang="en" i="1" dirty="0" smtClean="0">
                <a:solidFill>
                  <a:schemeClr val="tx1"/>
                </a:solidFill>
                <a:latin typeface="Arial Black" panose="020B0A04020102020204" pitchFamily="34" charset="0"/>
              </a:rPr>
              <a:t>Cannabis Act</a:t>
            </a:r>
            <a:endParaRPr lang="en" i="1" dirty="0">
              <a:solidFill>
                <a:schemeClr val="tx1"/>
              </a:solidFill>
              <a:latin typeface="Arial Black" panose="020B0A04020102020204" pitchFamily="34" charset="0"/>
            </a:endParaRPr>
          </a:p>
        </p:txBody>
      </p:sp>
      <p:sp>
        <p:nvSpPr>
          <p:cNvPr id="163" name="Shape 163"/>
          <p:cNvSpPr txBox="1">
            <a:spLocks noGrp="1"/>
          </p:cNvSpPr>
          <p:nvPr>
            <p:ph type="subTitle" idx="1"/>
          </p:nvPr>
        </p:nvSpPr>
        <p:spPr>
          <a:xfrm>
            <a:off x="671250" y="2113733"/>
            <a:ext cx="7801500" cy="634541"/>
          </a:xfrm>
          <a:prstGeom prst="rect">
            <a:avLst/>
          </a:prstGeom>
        </p:spPr>
        <p:txBody>
          <a:bodyPr lIns="91425" tIns="91425" rIns="91425" bIns="91425" anchor="t" anchorCtr="0">
            <a:noAutofit/>
          </a:bodyPr>
          <a:lstStyle/>
          <a:p>
            <a:pPr lvl="0" algn="ctr" rtl="0">
              <a:spcBef>
                <a:spcPts val="0"/>
              </a:spcBef>
              <a:buNone/>
            </a:pPr>
            <a:r>
              <a:rPr lang="en" sz="2400" dirty="0" smtClean="0"/>
              <a:t>Seeing through the smoke and mirrors</a:t>
            </a:r>
          </a:p>
          <a:p>
            <a:pPr lvl="0" rtl="0">
              <a:spcBef>
                <a:spcPts val="0"/>
              </a:spcBef>
              <a:buNone/>
            </a:pPr>
            <a:endParaRPr dirty="0" smtClean="0"/>
          </a:p>
          <a:p>
            <a:pPr lvl="0" rtl="0">
              <a:spcBef>
                <a:spcPts val="0"/>
              </a:spcBef>
              <a:buNone/>
            </a:pPr>
            <a:endParaRPr dirty="0" smtClean="0"/>
          </a:p>
          <a:p>
            <a:pPr lvl="0" rtl="0">
              <a:spcBef>
                <a:spcPts val="0"/>
              </a:spcBef>
              <a:buNone/>
            </a:pPr>
            <a:endParaRPr dirty="0" smtClean="0"/>
          </a:p>
          <a:p>
            <a:pPr lvl="0" rtl="0">
              <a:spcBef>
                <a:spcPts val="0"/>
              </a:spcBef>
              <a:buNone/>
            </a:pPr>
            <a:r>
              <a:rPr lang="en" dirty="0" smtClean="0">
                <a:solidFill>
                  <a:srgbClr val="B6BFBE"/>
                </a:solidFill>
              </a:rPr>
              <a:t>PRESENTATION BY:</a:t>
            </a:r>
            <a:r>
              <a:rPr lang="en" dirty="0" smtClean="0">
                <a:solidFill>
                  <a:srgbClr val="E1C5C9"/>
                </a:solidFill>
              </a:rPr>
              <a:t> </a:t>
            </a:r>
          </a:p>
          <a:p>
            <a:pPr lvl="0" rtl="0">
              <a:spcBef>
                <a:spcPts val="0"/>
              </a:spcBef>
              <a:buNone/>
            </a:pPr>
            <a:r>
              <a:rPr lang="en" dirty="0" smtClean="0"/>
              <a:t>C. Grant Haddock</a:t>
            </a:r>
          </a:p>
          <a:p>
            <a:pPr lvl="0">
              <a:spcBef>
                <a:spcPts val="0"/>
              </a:spcBef>
              <a:buNone/>
            </a:pPr>
            <a:r>
              <a:rPr lang="en" sz="1400" dirty="0" smtClean="0"/>
              <a:t>Haddock &amp; Company Lawyers</a:t>
            </a:r>
            <a:endParaRPr lang="en" sz="1400" dirty="0"/>
          </a:p>
        </p:txBody>
      </p:sp>
      <p:sp>
        <p:nvSpPr>
          <p:cNvPr id="164" name="Shape 164"/>
          <p:cNvSpPr txBox="1">
            <a:spLocks noGrp="1"/>
          </p:cNvSpPr>
          <p:nvPr>
            <p:ph type="sldNum" sz="quarter"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smtClean="0"/>
              <a:t>1</a:t>
            </a:fld>
            <a:endParaRPr lang="en"/>
          </a:p>
        </p:txBody>
      </p:sp>
    </p:spTree>
    <p:extLst>
      <p:ext uri="{BB962C8B-B14F-4D97-AF65-F5344CB8AC3E}">
        <p14:creationId xmlns:p14="http://schemas.microsoft.com/office/powerpoint/2010/main" val="1626811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68"/>
        <p:cNvGrpSpPr/>
        <p:nvPr/>
      </p:nvGrpSpPr>
      <p:grpSpPr>
        <a:xfrm>
          <a:off x="0" y="0"/>
          <a:ext cx="0" cy="0"/>
          <a:chOff x="0" y="0"/>
          <a:chExt cx="0" cy="0"/>
        </a:xfrm>
      </p:grpSpPr>
      <p:sp>
        <p:nvSpPr>
          <p:cNvPr id="169" name="Shape 169"/>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2</a:t>
            </a:fld>
            <a:endParaRPr lang="en"/>
          </a:p>
        </p:txBody>
      </p:sp>
      <p:pic>
        <p:nvPicPr>
          <p:cNvPr id="170" name="Shape 170"/>
          <p:cNvPicPr preferRelativeResize="0"/>
          <p:nvPr/>
        </p:nvPicPr>
        <p:blipFill>
          <a:blip r:embed="rId3">
            <a:alphaModFix/>
          </a:blip>
          <a:stretch>
            <a:fillRect/>
          </a:stretch>
        </p:blipFill>
        <p:spPr>
          <a:xfrm>
            <a:off x="1746225" y="597474"/>
            <a:ext cx="5162575" cy="4150018"/>
          </a:xfrm>
          <a:prstGeom prst="rect">
            <a:avLst/>
          </a:prstGeom>
          <a:noFill/>
          <a:ln>
            <a:noFill/>
          </a:ln>
        </p:spPr>
      </p:pic>
    </p:spTree>
    <p:extLst>
      <p:ext uri="{BB962C8B-B14F-4D97-AF65-F5344CB8AC3E}">
        <p14:creationId xmlns:p14="http://schemas.microsoft.com/office/powerpoint/2010/main" val="4003321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74"/>
        <p:cNvGrpSpPr/>
        <p:nvPr/>
      </p:nvGrpSpPr>
      <p:grpSpPr>
        <a:xfrm>
          <a:off x="0" y="0"/>
          <a:ext cx="0" cy="0"/>
          <a:chOff x="0" y="0"/>
          <a:chExt cx="0" cy="0"/>
        </a:xfrm>
      </p:grpSpPr>
      <p:sp>
        <p:nvSpPr>
          <p:cNvPr id="175" name="Shape 175"/>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 dirty="0">
                <a:latin typeface="Arial Black" panose="020B0A04020102020204" pitchFamily="34" charset="0"/>
              </a:rPr>
              <a:t>TODAY’S </a:t>
            </a:r>
            <a:r>
              <a:rPr lang="en" dirty="0" smtClean="0">
                <a:latin typeface="Arial Black" panose="020B0A04020102020204" pitchFamily="34" charset="0"/>
              </a:rPr>
              <a:t>PRESENTATION</a:t>
            </a:r>
            <a:br>
              <a:rPr lang="en" dirty="0" smtClean="0">
                <a:latin typeface="Arial Black" panose="020B0A04020102020204" pitchFamily="34" charset="0"/>
              </a:rPr>
            </a:br>
            <a:r>
              <a:rPr lang="en" dirty="0">
                <a:latin typeface="Arial Black" panose="020B0A04020102020204" pitchFamily="34" charset="0"/>
              </a:rPr>
              <a:t/>
            </a:r>
            <a:br>
              <a:rPr lang="en" dirty="0">
                <a:latin typeface="Arial Black" panose="020B0A04020102020204" pitchFamily="34" charset="0"/>
              </a:rPr>
            </a:br>
            <a:endParaRPr lang="en" dirty="0">
              <a:latin typeface="Arial Black" panose="020B0A04020102020204" pitchFamily="34" charset="0"/>
            </a:endParaRPr>
          </a:p>
        </p:txBody>
      </p:sp>
      <p:sp>
        <p:nvSpPr>
          <p:cNvPr id="176" name="Shape 176"/>
          <p:cNvSpPr txBox="1">
            <a:spLocks noGrp="1"/>
          </p:cNvSpPr>
          <p:nvPr>
            <p:ph type="body" idx="1"/>
          </p:nvPr>
        </p:nvSpPr>
        <p:spPr>
          <a:xfrm>
            <a:off x="311700" y="1193533"/>
            <a:ext cx="8204099" cy="3070542"/>
          </a:xfrm>
          <a:prstGeom prst="rect">
            <a:avLst/>
          </a:prstGeom>
        </p:spPr>
        <p:txBody>
          <a:bodyPr lIns="91425" tIns="91425" rIns="91425" bIns="91425" anchor="t" anchorCtr="0">
            <a:noAutofit/>
          </a:bodyPr>
          <a:lstStyle/>
          <a:p>
            <a:pPr marL="457200" lvl="0" indent="-228600" rtl="0">
              <a:spcBef>
                <a:spcPts val="600"/>
              </a:spcBef>
            </a:pPr>
            <a:r>
              <a:rPr lang="en" b="1" dirty="0">
                <a:latin typeface="+mn-lt"/>
              </a:rPr>
              <a:t>PART 1</a:t>
            </a:r>
            <a:r>
              <a:rPr lang="en" dirty="0">
                <a:latin typeface="+mn-lt"/>
              </a:rPr>
              <a:t>: </a:t>
            </a:r>
            <a:r>
              <a:rPr lang="en" dirty="0" smtClean="0">
                <a:latin typeface="+mn-lt"/>
              </a:rPr>
              <a:t>Different Properties – Different Problems</a:t>
            </a:r>
            <a:endParaRPr lang="en" dirty="0">
              <a:latin typeface="+mn-lt"/>
            </a:endParaRPr>
          </a:p>
          <a:p>
            <a:pPr marL="457200" lvl="0" indent="-228600" rtl="0">
              <a:spcBef>
                <a:spcPts val="600"/>
              </a:spcBef>
            </a:pPr>
            <a:r>
              <a:rPr lang="en" b="1" dirty="0">
                <a:latin typeface="+mn-lt"/>
              </a:rPr>
              <a:t>PART 2</a:t>
            </a:r>
            <a:r>
              <a:rPr lang="en" dirty="0">
                <a:latin typeface="+mn-lt"/>
              </a:rPr>
              <a:t>: </a:t>
            </a:r>
            <a:r>
              <a:rPr lang="en" dirty="0" smtClean="0">
                <a:latin typeface="+mn-lt"/>
              </a:rPr>
              <a:t>Legislative Overview</a:t>
            </a:r>
          </a:p>
          <a:p>
            <a:pPr marL="457200" lvl="0" indent="-228600" rtl="0">
              <a:spcBef>
                <a:spcPts val="600"/>
              </a:spcBef>
            </a:pPr>
            <a:r>
              <a:rPr lang="en" b="1" dirty="0" smtClean="0">
                <a:latin typeface="+mn-lt"/>
              </a:rPr>
              <a:t>PART 3</a:t>
            </a:r>
            <a:r>
              <a:rPr lang="en" dirty="0" smtClean="0">
                <a:latin typeface="+mn-lt"/>
              </a:rPr>
              <a:t>: Prevention</a:t>
            </a:r>
            <a:endParaRPr lang="en" dirty="0">
              <a:latin typeface="+mn-lt"/>
            </a:endParaRPr>
          </a:p>
          <a:p>
            <a:pPr marL="457200" lvl="0" indent="-228600" rtl="0">
              <a:spcBef>
                <a:spcPts val="600"/>
              </a:spcBef>
            </a:pPr>
            <a:r>
              <a:rPr lang="en" b="1" dirty="0">
                <a:latin typeface="+mn-lt"/>
              </a:rPr>
              <a:t>PART </a:t>
            </a:r>
            <a:r>
              <a:rPr lang="en" b="1" dirty="0" smtClean="0">
                <a:latin typeface="+mn-lt"/>
              </a:rPr>
              <a:t>4</a:t>
            </a:r>
            <a:r>
              <a:rPr lang="en" dirty="0" smtClean="0">
                <a:latin typeface="+mn-lt"/>
              </a:rPr>
              <a:t>: </a:t>
            </a:r>
            <a:r>
              <a:rPr lang="en" dirty="0">
                <a:latin typeface="+mn-lt"/>
              </a:rPr>
              <a:t>Remedies </a:t>
            </a:r>
          </a:p>
          <a:p>
            <a:pPr marL="457200" lvl="0" indent="-228600" rtl="0">
              <a:spcBef>
                <a:spcPts val="600"/>
              </a:spcBef>
            </a:pPr>
            <a:r>
              <a:rPr lang="en" b="1" dirty="0">
                <a:latin typeface="+mn-lt"/>
              </a:rPr>
              <a:t>PART </a:t>
            </a:r>
            <a:r>
              <a:rPr lang="en" b="1" dirty="0" smtClean="0">
                <a:latin typeface="+mn-lt"/>
              </a:rPr>
              <a:t>5</a:t>
            </a:r>
            <a:r>
              <a:rPr lang="en" dirty="0" smtClean="0">
                <a:latin typeface="+mn-lt"/>
              </a:rPr>
              <a:t>: </a:t>
            </a:r>
            <a:r>
              <a:rPr lang="en" dirty="0">
                <a:latin typeface="+mn-lt"/>
              </a:rPr>
              <a:t>Human Rights &amp; Accommodation</a:t>
            </a:r>
          </a:p>
          <a:p>
            <a:pPr marL="457200" lvl="0" indent="-228600" rtl="0">
              <a:spcBef>
                <a:spcPts val="600"/>
              </a:spcBef>
            </a:pPr>
            <a:r>
              <a:rPr lang="en" b="1" dirty="0">
                <a:latin typeface="+mn-lt"/>
              </a:rPr>
              <a:t>Q&amp;A’s </a:t>
            </a:r>
            <a:r>
              <a:rPr lang="en" dirty="0">
                <a:latin typeface="+mn-lt"/>
              </a:rPr>
              <a:t> </a:t>
            </a:r>
          </a:p>
        </p:txBody>
      </p:sp>
      <p:sp>
        <p:nvSpPr>
          <p:cNvPr id="177" name="Shape 177"/>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3</a:t>
            </a:fld>
            <a:endParaRPr lang="en"/>
          </a:p>
        </p:txBody>
      </p:sp>
    </p:spTree>
    <p:extLst>
      <p:ext uri="{BB962C8B-B14F-4D97-AF65-F5344CB8AC3E}">
        <p14:creationId xmlns:p14="http://schemas.microsoft.com/office/powerpoint/2010/main" val="159951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250" y="250257"/>
            <a:ext cx="6227100" cy="4366893"/>
          </a:xfrm>
        </p:spPr>
        <p:txBody>
          <a:bodyPr>
            <a:normAutofit/>
          </a:bodyPr>
          <a:lstStyle/>
          <a:p>
            <a:r>
              <a:rPr lang="en" sz="4000" b="1" dirty="0">
                <a:solidFill>
                  <a:schemeClr val="tx1"/>
                </a:solidFill>
                <a:latin typeface="Arial Black" panose="020B0A04020102020204" pitchFamily="34" charset="0"/>
              </a:rPr>
              <a:t>Part 1</a:t>
            </a:r>
            <a:r>
              <a:rPr lang="en" sz="4000" dirty="0">
                <a:solidFill>
                  <a:schemeClr val="tx1"/>
                </a:solidFill>
                <a:latin typeface="Arial Black" panose="020B0A04020102020204" pitchFamily="34" charset="0"/>
              </a:rPr>
              <a:t>: </a:t>
            </a:r>
            <a:br>
              <a:rPr lang="en" sz="4000" dirty="0">
                <a:solidFill>
                  <a:schemeClr val="tx1"/>
                </a:solidFill>
                <a:latin typeface="Arial Black" panose="020B0A04020102020204" pitchFamily="34" charset="0"/>
              </a:rPr>
            </a:br>
            <a:r>
              <a:rPr lang="en" sz="4000" dirty="0" smtClean="0">
                <a:solidFill>
                  <a:schemeClr val="tx1"/>
                </a:solidFill>
                <a:latin typeface="Arial Black" panose="020B0A04020102020204" pitchFamily="34" charset="0"/>
              </a:rPr>
              <a:t>Introductions</a:t>
            </a:r>
            <a:endParaRPr lang="en-CA" sz="4000" dirty="0">
              <a:solidFill>
                <a:schemeClr val="tx1"/>
              </a:solidFill>
            </a:endParaRPr>
          </a:p>
        </p:txBody>
      </p:sp>
      <p:sp>
        <p:nvSpPr>
          <p:cNvPr id="3" name="Slide Number Placeholder 2"/>
          <p:cNvSpPr>
            <a:spLocks noGrp="1"/>
          </p:cNvSpPr>
          <p:nvPr>
            <p:ph type="sldNum" idx="12"/>
          </p:nvPr>
        </p:nvSpPr>
        <p:spPr/>
        <p:txBody>
          <a:bodyPr/>
          <a:lstStyle/>
          <a:p>
            <a:pPr lvl="0" rtl="0">
              <a:spcBef>
                <a:spcPts val="0"/>
              </a:spcBef>
              <a:buNone/>
            </a:pPr>
            <a:fld id="{00000000-1234-1234-1234-123412341234}" type="slidenum">
              <a:rPr lang="en" smtClean="0">
                <a:solidFill>
                  <a:schemeClr val="lt1"/>
                </a:solidFill>
              </a:rPr>
              <a:t>4</a:t>
            </a:fld>
            <a:endParaRPr lang="en">
              <a:solidFill>
                <a:schemeClr val="lt1"/>
              </a:solidFill>
            </a:endParaRPr>
          </a:p>
        </p:txBody>
      </p:sp>
    </p:spTree>
    <p:extLst>
      <p:ext uri="{BB962C8B-B14F-4D97-AF65-F5344CB8AC3E}">
        <p14:creationId xmlns:p14="http://schemas.microsoft.com/office/powerpoint/2010/main" val="2372274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anose="020B0A04020102020204" pitchFamily="34" charset="0"/>
              </a:rPr>
              <a:t>Introductions</a:t>
            </a:r>
            <a:endParaRPr lang="en-CA" dirty="0">
              <a:latin typeface="Arial Black" panose="020B0A04020102020204" pitchFamily="34" charset="0"/>
            </a:endParaRPr>
          </a:p>
        </p:txBody>
      </p:sp>
      <p:sp>
        <p:nvSpPr>
          <p:cNvPr id="3" name="Text Placeholder 2"/>
          <p:cNvSpPr>
            <a:spLocks noGrp="1"/>
          </p:cNvSpPr>
          <p:nvPr>
            <p:ph type="body" idx="1"/>
          </p:nvPr>
        </p:nvSpPr>
        <p:spPr/>
        <p:txBody>
          <a:bodyPr/>
          <a:lstStyle/>
          <a:p>
            <a:pPr marL="457200" lvl="0" indent="-228600">
              <a:lnSpc>
                <a:spcPct val="100000"/>
              </a:lnSpc>
              <a:spcAft>
                <a:spcPts val="600"/>
              </a:spcAft>
              <a:buChar char="●"/>
            </a:pPr>
            <a:r>
              <a:rPr lang="en" dirty="0" smtClean="0"/>
              <a:t>Grant Haddock</a:t>
            </a:r>
          </a:p>
          <a:p>
            <a:pPr marL="914400" lvl="1" indent="-228600">
              <a:lnSpc>
                <a:spcPct val="100000"/>
              </a:lnSpc>
              <a:spcAft>
                <a:spcPts val="0"/>
              </a:spcAft>
              <a:buChar char="○"/>
            </a:pPr>
            <a:endParaRPr lang="en" sz="2000" i="1" dirty="0" smtClean="0"/>
          </a:p>
          <a:p>
            <a:pPr marL="914400" lvl="1" indent="-228600">
              <a:lnSpc>
                <a:spcPct val="100000"/>
              </a:lnSpc>
              <a:spcAft>
                <a:spcPts val="0"/>
              </a:spcAft>
              <a:buChar char="○"/>
            </a:pPr>
            <a:r>
              <a:rPr lang="en" sz="2000" i="1" dirty="0" smtClean="0"/>
              <a:t>Who are your members?</a:t>
            </a:r>
          </a:p>
          <a:p>
            <a:pPr marL="685800" lvl="1" indent="0">
              <a:lnSpc>
                <a:spcPct val="100000"/>
              </a:lnSpc>
              <a:spcAft>
                <a:spcPts val="0"/>
              </a:spcAft>
              <a:buNone/>
            </a:pPr>
            <a:endParaRPr lang="en" sz="2000" i="1" dirty="0" smtClean="0"/>
          </a:p>
          <a:p>
            <a:pPr marL="914400" lvl="1" indent="-228600">
              <a:lnSpc>
                <a:spcPct val="100000"/>
              </a:lnSpc>
              <a:spcAft>
                <a:spcPts val="0"/>
              </a:spcAft>
              <a:buChar char="○"/>
            </a:pPr>
            <a:r>
              <a:rPr lang="en" sz="2000" i="1" dirty="0" smtClean="0"/>
              <a:t>What kind of housing do you operate?</a:t>
            </a:r>
          </a:p>
          <a:p>
            <a:pPr marL="685800" lvl="1" indent="0">
              <a:lnSpc>
                <a:spcPct val="100000"/>
              </a:lnSpc>
              <a:spcAft>
                <a:spcPts val="0"/>
              </a:spcAft>
              <a:buNone/>
            </a:pPr>
            <a:endParaRPr lang="en" sz="2000" dirty="0">
              <a:solidFill>
                <a:schemeClr val="dk1"/>
              </a:solidFill>
            </a:endParaRPr>
          </a:p>
          <a:p>
            <a:pPr marL="1371600" lvl="2" indent="-330200">
              <a:spcAft>
                <a:spcPts val="0"/>
              </a:spcAft>
              <a:buClr>
                <a:schemeClr val="dk1"/>
              </a:buClr>
              <a:buSzPct val="100000"/>
              <a:buChar char="■"/>
            </a:pPr>
            <a:r>
              <a:rPr lang="en" sz="2000" dirty="0" smtClean="0">
                <a:solidFill>
                  <a:schemeClr val="tx1">
                    <a:lumMod val="95000"/>
                  </a:schemeClr>
                </a:solidFill>
              </a:rPr>
              <a:t>Family</a:t>
            </a:r>
          </a:p>
          <a:p>
            <a:pPr marL="1371600" lvl="2" indent="-330200">
              <a:spcAft>
                <a:spcPts val="0"/>
              </a:spcAft>
              <a:buClr>
                <a:schemeClr val="dk1"/>
              </a:buClr>
              <a:buSzPct val="100000"/>
              <a:buChar char="■"/>
            </a:pPr>
            <a:r>
              <a:rPr lang="en" sz="2000" dirty="0" smtClean="0">
                <a:solidFill>
                  <a:schemeClr val="tx1">
                    <a:lumMod val="95000"/>
                  </a:schemeClr>
                </a:solidFill>
              </a:rPr>
              <a:t>Townhouse</a:t>
            </a:r>
          </a:p>
          <a:p>
            <a:pPr marL="1371600" lvl="2" indent="-330200">
              <a:spcAft>
                <a:spcPts val="0"/>
              </a:spcAft>
              <a:buClr>
                <a:schemeClr val="dk1"/>
              </a:buClr>
              <a:buSzPct val="100000"/>
              <a:buChar char="■"/>
            </a:pPr>
            <a:r>
              <a:rPr lang="en" sz="2000" dirty="0" smtClean="0">
                <a:solidFill>
                  <a:schemeClr val="tx1">
                    <a:lumMod val="95000"/>
                  </a:schemeClr>
                </a:solidFill>
              </a:rPr>
              <a:t>Apartment style</a:t>
            </a:r>
            <a:endParaRPr lang="en" sz="2000" dirty="0">
              <a:solidFill>
                <a:schemeClr val="tx1">
                  <a:lumMod val="95000"/>
                </a:schemeClr>
              </a:solidFill>
            </a:endParaRPr>
          </a:p>
          <a:p>
            <a:pPr marL="685800" lvl="1">
              <a:lnSpc>
                <a:spcPct val="100000"/>
              </a:lnSpc>
              <a:spcAft>
                <a:spcPts val="0"/>
              </a:spcAft>
            </a:pPr>
            <a:endParaRPr lang="en" i="1" dirty="0" smtClean="0"/>
          </a:p>
          <a:p>
            <a:pPr marL="685800" lvl="1">
              <a:lnSpc>
                <a:spcPct val="100000"/>
              </a:lnSpc>
              <a:spcAft>
                <a:spcPts val="0"/>
              </a:spcAft>
            </a:pPr>
            <a:endParaRPr lang="en" dirty="0"/>
          </a:p>
          <a:p>
            <a:pPr marL="457200" lvl="0" indent="-228600">
              <a:lnSpc>
                <a:spcPct val="100000"/>
              </a:lnSpc>
              <a:spcAft>
                <a:spcPts val="600"/>
              </a:spcAft>
              <a:buChar char="●"/>
            </a:pPr>
            <a:endParaRPr lang="en" dirty="0" smtClean="0"/>
          </a:p>
          <a:p>
            <a:pPr marL="228600" lvl="0">
              <a:lnSpc>
                <a:spcPct val="100000"/>
              </a:lnSpc>
              <a:spcAft>
                <a:spcPts val="600"/>
              </a:spcAft>
            </a:pPr>
            <a:endParaRPr lang="en"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5</a:t>
            </a:fld>
            <a:endParaRPr lang="en"/>
          </a:p>
        </p:txBody>
      </p:sp>
    </p:spTree>
    <p:extLst>
      <p:ext uri="{BB962C8B-B14F-4D97-AF65-F5344CB8AC3E}">
        <p14:creationId xmlns:p14="http://schemas.microsoft.com/office/powerpoint/2010/main" val="222511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Black" panose="020B0A04020102020204" pitchFamily="34" charset="0"/>
              </a:rPr>
              <a:t>Introductions</a:t>
            </a:r>
            <a:endParaRPr lang="en-CA" dirty="0"/>
          </a:p>
        </p:txBody>
      </p:sp>
      <p:sp>
        <p:nvSpPr>
          <p:cNvPr id="3" name="Text Placeholder 2"/>
          <p:cNvSpPr>
            <a:spLocks noGrp="1"/>
          </p:cNvSpPr>
          <p:nvPr>
            <p:ph type="body" idx="1"/>
          </p:nvPr>
        </p:nvSpPr>
        <p:spPr/>
        <p:txBody>
          <a:bodyPr/>
          <a:lstStyle/>
          <a:p>
            <a:pPr marL="0" indent="0">
              <a:buNone/>
            </a:pPr>
            <a:r>
              <a:rPr lang="en-US" b="1" dirty="0" smtClean="0"/>
              <a:t>Your Experience</a:t>
            </a:r>
          </a:p>
          <a:p>
            <a:pPr marL="0" indent="0">
              <a:buNone/>
            </a:pPr>
            <a:endParaRPr lang="en-US" b="1" dirty="0" smtClean="0"/>
          </a:p>
          <a:p>
            <a:pPr marL="0" indent="0">
              <a:buNone/>
            </a:pPr>
            <a:r>
              <a:rPr lang="en-US" dirty="0" smtClean="0"/>
              <a:t>Some of you may have already struggled with balancing member needs because of access to medical </a:t>
            </a:r>
            <a:r>
              <a:rPr lang="en-US" dirty="0" smtClean="0"/>
              <a:t>cannabis. </a:t>
            </a:r>
            <a:r>
              <a:rPr lang="en-US" dirty="0" smtClean="0"/>
              <a:t>At the end of the presentation, we’ll invite you to share your best practices, lessons learned and top tips.  </a:t>
            </a: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6</a:t>
            </a:fld>
            <a:endParaRPr lang="en"/>
          </a:p>
        </p:txBody>
      </p:sp>
    </p:spTree>
    <p:extLst>
      <p:ext uri="{BB962C8B-B14F-4D97-AF65-F5344CB8AC3E}">
        <p14:creationId xmlns:p14="http://schemas.microsoft.com/office/powerpoint/2010/main" val="200124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81"/>
        <p:cNvGrpSpPr/>
        <p:nvPr/>
      </p:nvGrpSpPr>
      <p:grpSpPr>
        <a:xfrm>
          <a:off x="0" y="0"/>
          <a:ext cx="0" cy="0"/>
          <a:chOff x="0" y="0"/>
          <a:chExt cx="0" cy="0"/>
        </a:xfrm>
      </p:grpSpPr>
      <p:sp>
        <p:nvSpPr>
          <p:cNvPr id="182" name="Shape 182"/>
          <p:cNvSpPr txBox="1">
            <a:spLocks noGrp="1"/>
          </p:cNvSpPr>
          <p:nvPr>
            <p:ph type="title"/>
          </p:nvPr>
        </p:nvSpPr>
        <p:spPr>
          <a:prstGeom prst="rect">
            <a:avLst/>
          </a:prstGeom>
        </p:spPr>
        <p:txBody>
          <a:bodyPr lIns="91425" tIns="91425" rIns="91425" bIns="91425" anchor="ctr" anchorCtr="0">
            <a:noAutofit/>
          </a:bodyPr>
          <a:lstStyle/>
          <a:p>
            <a:pPr lvl="0" rtl="0">
              <a:spcBef>
                <a:spcPts val="0"/>
              </a:spcBef>
              <a:buNone/>
            </a:pPr>
            <a:r>
              <a:rPr lang="en" b="1" dirty="0">
                <a:solidFill>
                  <a:schemeClr val="tx1"/>
                </a:solidFill>
                <a:latin typeface="Arial Black" panose="020B0A04020102020204" pitchFamily="34" charset="0"/>
              </a:rPr>
              <a:t>Part </a:t>
            </a:r>
            <a:r>
              <a:rPr lang="en" b="1" dirty="0" smtClean="0">
                <a:solidFill>
                  <a:schemeClr val="tx1"/>
                </a:solidFill>
                <a:latin typeface="Arial Black" panose="020B0A04020102020204" pitchFamily="34" charset="0"/>
              </a:rPr>
              <a:t>2</a:t>
            </a:r>
            <a:r>
              <a:rPr lang="en" dirty="0" smtClean="0">
                <a:solidFill>
                  <a:schemeClr val="tx1"/>
                </a:solidFill>
                <a:latin typeface="Arial Black" panose="020B0A04020102020204" pitchFamily="34" charset="0"/>
              </a:rPr>
              <a:t>: </a:t>
            </a:r>
            <a:r>
              <a:rPr lang="en" dirty="0">
                <a:solidFill>
                  <a:schemeClr val="tx1"/>
                </a:solidFill>
                <a:latin typeface="Arial Black" panose="020B0A04020102020204" pitchFamily="34" charset="0"/>
              </a:rPr>
              <a:t/>
            </a:r>
            <a:br>
              <a:rPr lang="en" dirty="0">
                <a:solidFill>
                  <a:schemeClr val="tx1"/>
                </a:solidFill>
                <a:latin typeface="Arial Black" panose="020B0A04020102020204" pitchFamily="34" charset="0"/>
              </a:rPr>
            </a:br>
            <a:r>
              <a:rPr lang="en" dirty="0">
                <a:solidFill>
                  <a:schemeClr val="tx1"/>
                </a:solidFill>
                <a:latin typeface="Arial Black" panose="020B0A04020102020204" pitchFamily="34" charset="0"/>
              </a:rPr>
              <a:t>Legislative Overview</a:t>
            </a:r>
          </a:p>
        </p:txBody>
      </p:sp>
      <p:sp>
        <p:nvSpPr>
          <p:cNvPr id="183" name="Shape 183"/>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7</a:t>
            </a:fld>
            <a:endParaRPr lang="en"/>
          </a:p>
        </p:txBody>
      </p:sp>
      <p:pic>
        <p:nvPicPr>
          <p:cNvPr id="184" name="Shape 184"/>
          <p:cNvPicPr preferRelativeResize="0"/>
          <p:nvPr/>
        </p:nvPicPr>
        <p:blipFill>
          <a:blip r:embed="rId3">
            <a:alphaModFix/>
          </a:blip>
          <a:stretch>
            <a:fillRect/>
          </a:stretch>
        </p:blipFill>
        <p:spPr>
          <a:xfrm>
            <a:off x="4875025" y="885524"/>
            <a:ext cx="3339725" cy="3561800"/>
          </a:xfrm>
          <a:prstGeom prst="rect">
            <a:avLst/>
          </a:prstGeom>
          <a:noFill/>
          <a:ln>
            <a:noFill/>
          </a:ln>
        </p:spPr>
      </p:pic>
    </p:spTree>
    <p:extLst>
      <p:ext uri="{BB962C8B-B14F-4D97-AF65-F5344CB8AC3E}">
        <p14:creationId xmlns:p14="http://schemas.microsoft.com/office/powerpoint/2010/main" val="206380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88"/>
        <p:cNvGrpSpPr/>
        <p:nvPr/>
      </p:nvGrpSpPr>
      <p:grpSpPr>
        <a:xfrm>
          <a:off x="0" y="0"/>
          <a:ext cx="0" cy="0"/>
          <a:chOff x="0" y="0"/>
          <a:chExt cx="0" cy="0"/>
        </a:xfrm>
      </p:grpSpPr>
      <p:sp>
        <p:nvSpPr>
          <p:cNvPr id="189" name="Shape 189"/>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 dirty="0">
                <a:latin typeface="Arial Black" panose="020B0A04020102020204" pitchFamily="34" charset="0"/>
              </a:rPr>
              <a:t>Legislative Overview</a:t>
            </a:r>
          </a:p>
        </p:txBody>
      </p:sp>
      <p:sp>
        <p:nvSpPr>
          <p:cNvPr id="190" name="Shape 190"/>
          <p:cNvSpPr txBox="1">
            <a:spLocks noGrp="1"/>
          </p:cNvSpPr>
          <p:nvPr>
            <p:ph type="body" idx="1"/>
          </p:nvPr>
        </p:nvSpPr>
        <p:spPr>
          <a:xfrm>
            <a:off x="311700" y="847675"/>
            <a:ext cx="8520600" cy="3655314"/>
          </a:xfrm>
          <a:prstGeom prst="rect">
            <a:avLst/>
          </a:prstGeom>
        </p:spPr>
        <p:txBody>
          <a:bodyPr lIns="91425" tIns="91425" rIns="91425" bIns="91425" anchor="t" anchorCtr="0">
            <a:noAutofit/>
          </a:bodyPr>
          <a:lstStyle/>
          <a:p>
            <a:pPr marL="457200" lvl="0" indent="-228600" rtl="0">
              <a:lnSpc>
                <a:spcPct val="100000"/>
              </a:lnSpc>
              <a:spcBef>
                <a:spcPts val="0"/>
              </a:spcBef>
              <a:spcAft>
                <a:spcPts val="600"/>
              </a:spcAft>
              <a:buChar char="●"/>
            </a:pPr>
            <a:r>
              <a:rPr lang="en" dirty="0"/>
              <a:t>Current legislation: </a:t>
            </a:r>
          </a:p>
          <a:p>
            <a:pPr marL="914400" lvl="1" indent="-228600" rtl="0">
              <a:lnSpc>
                <a:spcPct val="100000"/>
              </a:lnSpc>
              <a:spcBef>
                <a:spcPts val="0"/>
              </a:spcBef>
              <a:spcAft>
                <a:spcPts val="0"/>
              </a:spcAft>
              <a:buChar char="○"/>
            </a:pPr>
            <a:r>
              <a:rPr lang="en" i="1" dirty="0"/>
              <a:t>Controlled Drugs and Substances Act</a:t>
            </a:r>
          </a:p>
          <a:p>
            <a:pPr marL="1371600" lvl="2" indent="-228600" rtl="0">
              <a:lnSpc>
                <a:spcPct val="100000"/>
              </a:lnSpc>
              <a:spcBef>
                <a:spcPts val="0"/>
              </a:spcBef>
              <a:spcAft>
                <a:spcPts val="600"/>
              </a:spcAft>
              <a:buChar char="■"/>
            </a:pPr>
            <a:r>
              <a:rPr lang="en" dirty="0"/>
              <a:t>Exception: </a:t>
            </a:r>
            <a:r>
              <a:rPr lang="en" i="1" dirty="0"/>
              <a:t>Access to Cannabis for Medical Purposes </a:t>
            </a:r>
            <a:r>
              <a:rPr lang="en" i="1" dirty="0" smtClean="0"/>
              <a:t>Regulations</a:t>
            </a:r>
          </a:p>
          <a:p>
            <a:pPr marL="1143000" lvl="2" indent="0" rtl="0">
              <a:lnSpc>
                <a:spcPct val="100000"/>
              </a:lnSpc>
              <a:spcBef>
                <a:spcPts val="0"/>
              </a:spcBef>
              <a:spcAft>
                <a:spcPts val="600"/>
              </a:spcAft>
              <a:buNone/>
            </a:pPr>
            <a:endParaRPr lang="en" dirty="0"/>
          </a:p>
          <a:p>
            <a:pPr marL="457200" lvl="0" indent="-228600" rtl="0">
              <a:lnSpc>
                <a:spcPct val="100000"/>
              </a:lnSpc>
              <a:spcBef>
                <a:spcPts val="0"/>
              </a:spcBef>
              <a:spcAft>
                <a:spcPts val="600"/>
              </a:spcAft>
              <a:buChar char="●"/>
            </a:pPr>
            <a:r>
              <a:rPr lang="en" dirty="0"/>
              <a:t>Proposed legislation: </a:t>
            </a:r>
          </a:p>
          <a:p>
            <a:pPr marL="914400" lvl="1" indent="-228600" rtl="0">
              <a:lnSpc>
                <a:spcPct val="100000"/>
              </a:lnSpc>
              <a:spcBef>
                <a:spcPts val="0"/>
              </a:spcBef>
              <a:spcAft>
                <a:spcPts val="0"/>
              </a:spcAft>
              <a:buChar char="○"/>
            </a:pPr>
            <a:r>
              <a:rPr lang="en" i="1" dirty="0"/>
              <a:t>Cannabis Act</a:t>
            </a:r>
            <a:r>
              <a:rPr lang="en" dirty="0"/>
              <a:t> (Bill C-45)</a:t>
            </a:r>
          </a:p>
          <a:p>
            <a:pPr marL="1371600" lvl="2" indent="-228600" rtl="0">
              <a:lnSpc>
                <a:spcPct val="100000"/>
              </a:lnSpc>
              <a:spcBef>
                <a:spcPts val="0"/>
              </a:spcBef>
              <a:spcAft>
                <a:spcPts val="0"/>
              </a:spcAft>
              <a:buChar char="■"/>
            </a:pPr>
            <a:r>
              <a:rPr lang="en" dirty="0" smtClean="0"/>
              <a:t>Possession</a:t>
            </a:r>
            <a:endParaRPr lang="en" dirty="0"/>
          </a:p>
          <a:p>
            <a:pPr marL="1371600" lvl="2" indent="-228600" rtl="0">
              <a:lnSpc>
                <a:spcPct val="100000"/>
              </a:lnSpc>
              <a:spcBef>
                <a:spcPts val="0"/>
              </a:spcBef>
              <a:spcAft>
                <a:spcPts val="0"/>
              </a:spcAft>
              <a:buChar char="■"/>
            </a:pPr>
            <a:r>
              <a:rPr lang="en" dirty="0"/>
              <a:t>Sharing</a:t>
            </a:r>
          </a:p>
          <a:p>
            <a:pPr marL="1371600" lvl="2" indent="-228600" rtl="0">
              <a:lnSpc>
                <a:spcPct val="100000"/>
              </a:lnSpc>
              <a:spcBef>
                <a:spcPts val="0"/>
              </a:spcBef>
              <a:spcAft>
                <a:spcPts val="0"/>
              </a:spcAft>
              <a:buChar char="■"/>
            </a:pPr>
            <a:r>
              <a:rPr lang="en" dirty="0"/>
              <a:t>Purchasing</a:t>
            </a:r>
          </a:p>
          <a:p>
            <a:pPr marL="1371600" lvl="2" indent="-228600" rtl="0">
              <a:lnSpc>
                <a:spcPct val="100000"/>
              </a:lnSpc>
              <a:spcBef>
                <a:spcPts val="0"/>
              </a:spcBef>
              <a:spcAft>
                <a:spcPts val="0"/>
              </a:spcAft>
              <a:buChar char="■"/>
            </a:pPr>
            <a:r>
              <a:rPr lang="en" dirty="0"/>
              <a:t>Growing Plants</a:t>
            </a:r>
          </a:p>
          <a:p>
            <a:pPr marL="1371600" lvl="2" indent="-228600" rtl="0">
              <a:lnSpc>
                <a:spcPct val="100000"/>
              </a:lnSpc>
              <a:spcBef>
                <a:spcPts val="0"/>
              </a:spcBef>
              <a:spcAft>
                <a:spcPts val="0"/>
              </a:spcAft>
              <a:buChar char="■"/>
            </a:pPr>
            <a:r>
              <a:rPr lang="en" dirty="0"/>
              <a:t>Making </a:t>
            </a:r>
            <a:r>
              <a:rPr lang="en" dirty="0" smtClean="0"/>
              <a:t>Products</a:t>
            </a:r>
            <a:endParaRPr lang="en" dirty="0"/>
          </a:p>
        </p:txBody>
      </p:sp>
      <p:sp>
        <p:nvSpPr>
          <p:cNvPr id="191" name="Shape 191"/>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8</a:t>
            </a:fld>
            <a:endParaRPr lang="en"/>
          </a:p>
        </p:txBody>
      </p:sp>
    </p:spTree>
    <p:extLst>
      <p:ext uri="{BB962C8B-B14F-4D97-AF65-F5344CB8AC3E}">
        <p14:creationId xmlns:p14="http://schemas.microsoft.com/office/powerpoint/2010/main" val="196921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a:xfrm>
            <a:off x="311700" y="847674"/>
            <a:ext cx="8727249" cy="4090086"/>
          </a:xfrm>
        </p:spPr>
        <p:txBody>
          <a:bodyPr>
            <a:normAutofit fontScale="55000" lnSpcReduction="20000"/>
          </a:bodyPr>
          <a:lstStyle/>
          <a:p>
            <a:pPr marL="0" indent="0">
              <a:lnSpc>
                <a:spcPct val="120000"/>
              </a:lnSpc>
              <a:buNone/>
            </a:pPr>
            <a:r>
              <a:rPr lang="en" sz="2900" dirty="0"/>
              <a:t>The proposed effective date </a:t>
            </a:r>
            <a:r>
              <a:rPr lang="en" sz="2900" dirty="0" smtClean="0"/>
              <a:t>is October 17, 2018.</a:t>
            </a:r>
            <a:endParaRPr lang="en" sz="2900" dirty="0" smtClean="0"/>
          </a:p>
          <a:p>
            <a:pPr marL="0">
              <a:lnSpc>
                <a:spcPct val="120000"/>
              </a:lnSpc>
            </a:pPr>
            <a:endParaRPr lang="en" sz="2900" dirty="0"/>
          </a:p>
          <a:p>
            <a:pPr marL="0" lvl="0" indent="0">
              <a:lnSpc>
                <a:spcPct val="120000"/>
              </a:lnSpc>
              <a:buNone/>
            </a:pPr>
            <a:r>
              <a:rPr lang="en" sz="2900" b="1" dirty="0" smtClean="0"/>
              <a:t>Stated Objectives: </a:t>
            </a:r>
          </a:p>
          <a:p>
            <a:pPr marL="0" lvl="0" indent="0">
              <a:lnSpc>
                <a:spcPct val="120000"/>
              </a:lnSpc>
              <a:buNone/>
            </a:pPr>
            <a:endParaRPr lang="en" sz="2900" dirty="0" smtClean="0"/>
          </a:p>
          <a:p>
            <a:pPr marL="0" lvl="0" indent="0">
              <a:lnSpc>
                <a:spcPct val="120000"/>
              </a:lnSpc>
              <a:buNone/>
            </a:pPr>
            <a:r>
              <a:rPr lang="en" sz="2900" dirty="0" smtClean="0"/>
              <a:t>The Government of Canada Website sets out the following objects under the </a:t>
            </a:r>
            <a:r>
              <a:rPr lang="en" sz="2900" i="1" dirty="0" smtClean="0"/>
              <a:t>Cannabis Act:</a:t>
            </a:r>
            <a:endParaRPr lang="en" sz="2900" i="1" dirty="0"/>
          </a:p>
          <a:p>
            <a:pPr marL="0">
              <a:lnSpc>
                <a:spcPct val="120000"/>
              </a:lnSpc>
            </a:pPr>
            <a:endParaRPr lang="en" sz="2900" dirty="0"/>
          </a:p>
          <a:p>
            <a:pPr marL="0" lvl="2">
              <a:lnSpc>
                <a:spcPct val="120000"/>
              </a:lnSpc>
            </a:pPr>
            <a:r>
              <a:rPr lang="en-US" sz="2900" dirty="0" smtClean="0"/>
              <a:t>Restrict youth access to cannabis</a:t>
            </a:r>
          </a:p>
          <a:p>
            <a:pPr marL="0" lvl="2" indent="0">
              <a:lnSpc>
                <a:spcPct val="120000"/>
              </a:lnSpc>
              <a:buNone/>
            </a:pPr>
            <a:endParaRPr lang="en-US" sz="2900" dirty="0" smtClean="0"/>
          </a:p>
          <a:p>
            <a:pPr marL="0" lvl="2">
              <a:lnSpc>
                <a:spcPct val="120000"/>
              </a:lnSpc>
            </a:pPr>
            <a:r>
              <a:rPr lang="en-US" sz="2900" dirty="0" smtClean="0"/>
              <a:t>Protect young people from promotion or enticements to use cannabis</a:t>
            </a:r>
          </a:p>
          <a:p>
            <a:pPr marL="0" lvl="2" indent="0">
              <a:lnSpc>
                <a:spcPct val="120000"/>
              </a:lnSpc>
              <a:buNone/>
            </a:pPr>
            <a:endParaRPr lang="en-US" sz="2900" dirty="0" smtClean="0"/>
          </a:p>
          <a:p>
            <a:pPr marL="0" lvl="2">
              <a:lnSpc>
                <a:spcPct val="120000"/>
              </a:lnSpc>
            </a:pPr>
            <a:r>
              <a:rPr lang="en-US" sz="2900" dirty="0"/>
              <a:t>Deter and reduce criminal activity by imposing serious criminal penalties for those  </a:t>
            </a:r>
            <a:r>
              <a:rPr lang="en-US" sz="2900" dirty="0" smtClean="0"/>
              <a:t>     </a:t>
            </a:r>
          </a:p>
          <a:p>
            <a:pPr marL="0" lvl="2" indent="0">
              <a:lnSpc>
                <a:spcPct val="120000"/>
              </a:lnSpc>
              <a:buNone/>
            </a:pPr>
            <a:r>
              <a:rPr lang="en-US" sz="2900" dirty="0"/>
              <a:t> </a:t>
            </a:r>
            <a:r>
              <a:rPr lang="en-US" sz="2900" dirty="0" smtClean="0"/>
              <a:t>   breaking </a:t>
            </a:r>
            <a:r>
              <a:rPr lang="en-US" sz="2900" dirty="0"/>
              <a:t>the law, especially those who import, export or provide cannabis to youth</a:t>
            </a:r>
          </a:p>
          <a:p>
            <a:pPr lvl="2"/>
            <a:endParaRPr lang="en-CA"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9</a:t>
            </a:fld>
            <a:endParaRPr lang="en"/>
          </a:p>
        </p:txBody>
      </p:sp>
    </p:spTree>
    <p:extLst>
      <p:ext uri="{BB962C8B-B14F-4D97-AF65-F5344CB8AC3E}">
        <p14:creationId xmlns:p14="http://schemas.microsoft.com/office/powerpoint/2010/main" val="3319163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p:txBody>
          <a:bodyPr>
            <a:normAutofit fontScale="70000" lnSpcReduction="20000"/>
          </a:bodyPr>
          <a:lstStyle/>
          <a:p>
            <a:pPr marL="685800" lvl="2" indent="0">
              <a:buNone/>
            </a:pPr>
            <a:endParaRPr lang="en-US" sz="2600" dirty="0"/>
          </a:p>
          <a:p>
            <a:pPr lvl="2"/>
            <a:r>
              <a:rPr lang="en-US" sz="2300" dirty="0"/>
              <a:t>Protect </a:t>
            </a:r>
            <a:r>
              <a:rPr lang="en-US" sz="2300" dirty="0" smtClean="0"/>
              <a:t>public health through strict product safety and quality requirements</a:t>
            </a:r>
          </a:p>
          <a:p>
            <a:pPr lvl="2"/>
            <a:endParaRPr lang="en-US" sz="2300" dirty="0" smtClean="0"/>
          </a:p>
          <a:p>
            <a:pPr lvl="2"/>
            <a:r>
              <a:rPr lang="en-US" sz="2300" dirty="0" smtClean="0"/>
              <a:t>Reduce the burden on the criminal justice system</a:t>
            </a:r>
          </a:p>
          <a:p>
            <a:pPr lvl="2"/>
            <a:endParaRPr lang="en-US" sz="2300" dirty="0" smtClean="0"/>
          </a:p>
          <a:p>
            <a:pPr lvl="2"/>
            <a:r>
              <a:rPr lang="en-US" sz="2300" dirty="0" smtClean="0"/>
              <a:t>Provide for the legal production of cannabis to reduce illegal activities</a:t>
            </a:r>
          </a:p>
          <a:p>
            <a:pPr lvl="2"/>
            <a:endParaRPr lang="en-US" sz="2300" dirty="0" smtClean="0"/>
          </a:p>
          <a:p>
            <a:pPr lvl="2"/>
            <a:r>
              <a:rPr lang="en-US" sz="2300" dirty="0" smtClean="0"/>
              <a:t>Allow adults to possess and access regulated, quality controlled legal cannabis</a:t>
            </a:r>
          </a:p>
          <a:p>
            <a:pPr lvl="2"/>
            <a:endParaRPr lang="en-US" sz="2300" dirty="0" smtClean="0"/>
          </a:p>
          <a:p>
            <a:pPr lvl="2"/>
            <a:r>
              <a:rPr lang="en-US" sz="2300" dirty="0" smtClean="0"/>
              <a:t>Enhance public awareness for the health risks associated with cannabis</a:t>
            </a:r>
          </a:p>
          <a:p>
            <a:pPr lvl="2"/>
            <a:endParaRPr lang="en-US" sz="2300" dirty="0"/>
          </a:p>
          <a:p>
            <a:pPr marL="685800" lvl="2" indent="0">
              <a:buNone/>
            </a:pPr>
            <a:r>
              <a:rPr lang="en-US" sz="2300" dirty="0" smtClean="0"/>
              <a:t>The current program for accessing cannabis for medical purposes would continue under the new </a:t>
            </a:r>
            <a:r>
              <a:rPr lang="en-US" sz="2300" i="1" dirty="0" smtClean="0"/>
              <a:t>Act.</a:t>
            </a:r>
            <a:endParaRPr lang="en-CA" sz="2300"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10</a:t>
            </a:fld>
            <a:endParaRPr lang="en"/>
          </a:p>
        </p:txBody>
      </p:sp>
    </p:spTree>
    <p:extLst>
      <p:ext uri="{BB962C8B-B14F-4D97-AF65-F5344CB8AC3E}">
        <p14:creationId xmlns:p14="http://schemas.microsoft.com/office/powerpoint/2010/main" val="4173101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p:txBody>
          <a:bodyPr>
            <a:normAutofit fontScale="92500" lnSpcReduction="20000"/>
          </a:bodyPr>
          <a:lstStyle/>
          <a:p>
            <a:pPr marL="0" indent="0">
              <a:buNone/>
            </a:pPr>
            <a:r>
              <a:rPr lang="en" b="1" dirty="0" smtClean="0"/>
              <a:t>Controlled Access: </a:t>
            </a:r>
          </a:p>
          <a:p>
            <a:pPr marL="0" indent="0">
              <a:buNone/>
            </a:pPr>
            <a:endParaRPr lang="en" b="1" dirty="0"/>
          </a:p>
          <a:p>
            <a:pPr marL="0" indent="0">
              <a:buNone/>
            </a:pPr>
            <a:r>
              <a:rPr lang="en" sz="2000" dirty="0" smtClean="0"/>
              <a:t>When </a:t>
            </a:r>
            <a:r>
              <a:rPr lang="en" sz="2000" dirty="0" smtClean="0"/>
              <a:t>the </a:t>
            </a:r>
            <a:r>
              <a:rPr lang="en" sz="2000" i="1" dirty="0" smtClean="0"/>
              <a:t>Cannabis Act</a:t>
            </a:r>
            <a:r>
              <a:rPr lang="en" sz="2000" dirty="0" smtClean="0"/>
              <a:t> </a:t>
            </a:r>
            <a:r>
              <a:rPr lang="en" sz="2000" dirty="0" smtClean="0"/>
              <a:t>comes </a:t>
            </a:r>
            <a:r>
              <a:rPr lang="en" sz="2000" dirty="0" smtClean="0"/>
              <a:t>into </a:t>
            </a:r>
            <a:r>
              <a:rPr lang="en" sz="2000" dirty="0" smtClean="0"/>
              <a:t>force and subject to restrictions imposed by Provincial legislation, </a:t>
            </a:r>
            <a:r>
              <a:rPr lang="en" sz="2000" dirty="0" smtClean="0"/>
              <a:t>adults who are </a:t>
            </a:r>
            <a:r>
              <a:rPr lang="en" sz="2000" b="1" dirty="0" smtClean="0"/>
              <a:t>18 years or older</a:t>
            </a:r>
            <a:r>
              <a:rPr lang="en" sz="2000" dirty="0" smtClean="0"/>
              <a:t> would be able to legally:</a:t>
            </a:r>
          </a:p>
          <a:p>
            <a:pPr marL="0" indent="0">
              <a:buNone/>
            </a:pPr>
            <a:endParaRPr lang="en" sz="2000" b="1" dirty="0"/>
          </a:p>
          <a:p>
            <a:pPr lvl="2"/>
            <a:r>
              <a:rPr lang="en" sz="2000" b="1" dirty="0" smtClean="0"/>
              <a:t>	possess</a:t>
            </a:r>
            <a:r>
              <a:rPr lang="en" sz="2000" dirty="0" smtClean="0"/>
              <a:t> up to 30 grams of legal dried cannabis or equivalent in a 	non-dried form;</a:t>
            </a:r>
          </a:p>
          <a:p>
            <a:pPr lvl="2"/>
            <a:endParaRPr lang="en" sz="2000" dirty="0" smtClean="0"/>
          </a:p>
          <a:p>
            <a:pPr lvl="2"/>
            <a:r>
              <a:rPr lang="en" sz="2000" dirty="0"/>
              <a:t>	</a:t>
            </a:r>
            <a:r>
              <a:rPr lang="en" sz="2000" b="1" dirty="0" smtClean="0"/>
              <a:t>share</a:t>
            </a:r>
            <a:r>
              <a:rPr lang="en" sz="2000" dirty="0" smtClean="0"/>
              <a:t> up to 30 grams of legal cannabis with other adults;</a:t>
            </a:r>
          </a:p>
          <a:p>
            <a:pPr marL="685800" lvl="2" indent="0">
              <a:buNone/>
            </a:pPr>
            <a:endParaRPr lang="en" sz="2000" dirty="0" smtClean="0"/>
          </a:p>
          <a:p>
            <a:pPr lvl="2"/>
            <a:r>
              <a:rPr lang="en" sz="2000" dirty="0"/>
              <a:t>	</a:t>
            </a:r>
            <a:r>
              <a:rPr lang="en" sz="2000" b="1" dirty="0" smtClean="0"/>
              <a:t>purchase</a:t>
            </a:r>
            <a:r>
              <a:rPr lang="en" sz="2000" dirty="0" smtClean="0"/>
              <a:t> dried or fresh cannabis and cannabis oil from a 	provincially-licensed retailer</a:t>
            </a:r>
          </a:p>
          <a:p>
            <a:endParaRPr lang="en" sz="1800" dirty="0" smtClean="0"/>
          </a:p>
          <a:p>
            <a:pPr marL="0" indent="0">
              <a:buNone/>
            </a:pPr>
            <a:endParaRPr lang="en" sz="1800" b="1"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11</a:t>
            </a:fld>
            <a:endParaRPr lang="en"/>
          </a:p>
        </p:txBody>
      </p:sp>
    </p:spTree>
    <p:extLst>
      <p:ext uri="{BB962C8B-B14F-4D97-AF65-F5344CB8AC3E}">
        <p14:creationId xmlns:p14="http://schemas.microsoft.com/office/powerpoint/2010/main" val="2060033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r>
              <a:rPr lang="en" b="1" dirty="0"/>
              <a:t/>
            </a:r>
            <a:br>
              <a:rPr lang="en" b="1" dirty="0"/>
            </a:br>
            <a:endParaRPr lang="en-CA" dirty="0"/>
          </a:p>
        </p:txBody>
      </p:sp>
      <p:sp>
        <p:nvSpPr>
          <p:cNvPr id="3" name="Text Placeholder 2"/>
          <p:cNvSpPr>
            <a:spLocks noGrp="1"/>
          </p:cNvSpPr>
          <p:nvPr>
            <p:ph type="body" idx="1"/>
          </p:nvPr>
        </p:nvSpPr>
        <p:spPr>
          <a:xfrm>
            <a:off x="311700" y="1097279"/>
            <a:ext cx="8520599" cy="3166795"/>
          </a:xfrm>
        </p:spPr>
        <p:txBody>
          <a:bodyPr>
            <a:normAutofit/>
          </a:bodyPr>
          <a:lstStyle/>
          <a:p>
            <a:pPr marL="1028700" lvl="3" indent="0">
              <a:buNone/>
            </a:pPr>
            <a:r>
              <a:rPr lang="en-US" sz="2000" dirty="0" smtClean="0"/>
              <a:t>In those provinces that have not yet or choose not to put in place a regulated retail framework, individuals would be able to purchase cannabis online from a federally-licensed producer.</a:t>
            </a:r>
          </a:p>
          <a:p>
            <a:pPr marL="685800" lvl="2" indent="0">
              <a:buNone/>
            </a:pPr>
            <a:endParaRPr lang="en-US" sz="2000" dirty="0" smtClean="0"/>
          </a:p>
          <a:p>
            <a:pPr marL="720000" lvl="2"/>
            <a:r>
              <a:rPr lang="en" sz="2000" b="1" dirty="0"/>
              <a:t>	</a:t>
            </a:r>
            <a:r>
              <a:rPr lang="en" sz="2000" b="1" dirty="0" smtClean="0"/>
              <a:t>grow</a:t>
            </a:r>
            <a:r>
              <a:rPr lang="en" sz="2000" dirty="0" smtClean="0"/>
              <a:t> </a:t>
            </a:r>
            <a:r>
              <a:rPr lang="en" sz="2000" dirty="0"/>
              <a:t>up to </a:t>
            </a:r>
            <a:r>
              <a:rPr lang="en" sz="2000" dirty="0" smtClean="0"/>
              <a:t>4 cannabis plants per residence for personal use  	from licensed seed or </a:t>
            </a:r>
            <a:r>
              <a:rPr lang="en" sz="2000" dirty="0" smtClean="0"/>
              <a:t>seedlings</a:t>
            </a:r>
            <a:r>
              <a:rPr lang="en" sz="2000" dirty="0" smtClean="0"/>
              <a:t>;</a:t>
            </a:r>
            <a:endParaRPr lang="en" sz="2000" dirty="0"/>
          </a:p>
          <a:p>
            <a:pPr marL="548550" lvl="2" indent="0">
              <a:buNone/>
            </a:pPr>
            <a:endParaRPr lang="en" sz="2000" dirty="0"/>
          </a:p>
          <a:p>
            <a:pPr marL="720000" lvl="2"/>
            <a:r>
              <a:rPr lang="en" sz="2000" dirty="0"/>
              <a:t>	</a:t>
            </a:r>
            <a:r>
              <a:rPr lang="en" sz="2000" b="1" dirty="0" smtClean="0"/>
              <a:t>make</a:t>
            </a:r>
            <a:r>
              <a:rPr lang="en" sz="2000" dirty="0" smtClean="0"/>
              <a:t> cannabis products, such as food and drinks, at home </a:t>
            </a:r>
          </a:p>
          <a:p>
            <a:pPr marL="720000" lvl="2" indent="0">
              <a:buNone/>
            </a:pPr>
            <a:r>
              <a:rPr lang="en" sz="2000" dirty="0"/>
              <a:t> </a:t>
            </a:r>
            <a:r>
              <a:rPr lang="en" sz="2000" dirty="0" smtClean="0"/>
              <a:t>   provided that organic solvents are not used.</a:t>
            </a:r>
            <a:endParaRPr lang="en"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12</a:t>
            </a:fld>
            <a:endParaRPr lang="en"/>
          </a:p>
        </p:txBody>
      </p:sp>
    </p:spTree>
    <p:extLst>
      <p:ext uri="{BB962C8B-B14F-4D97-AF65-F5344CB8AC3E}">
        <p14:creationId xmlns:p14="http://schemas.microsoft.com/office/powerpoint/2010/main" val="412538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r>
              <a:rPr lang="en" b="1" dirty="0"/>
              <a:t/>
            </a:r>
            <a:br>
              <a:rPr lang="en" b="1" dirty="0"/>
            </a:br>
            <a:endParaRPr lang="en-CA" dirty="0"/>
          </a:p>
        </p:txBody>
      </p:sp>
      <p:sp>
        <p:nvSpPr>
          <p:cNvPr id="3" name="Text Placeholder 2"/>
          <p:cNvSpPr>
            <a:spLocks noGrp="1"/>
          </p:cNvSpPr>
          <p:nvPr>
            <p:ph type="body" idx="1"/>
          </p:nvPr>
        </p:nvSpPr>
        <p:spPr/>
        <p:txBody>
          <a:bodyPr>
            <a:normAutofit fontScale="92500"/>
          </a:bodyPr>
          <a:lstStyle/>
          <a:p>
            <a:pPr marL="0" indent="0">
              <a:buNone/>
            </a:pPr>
            <a:endParaRPr lang="en-US" sz="2000" b="1" dirty="0" smtClean="0"/>
          </a:p>
          <a:p>
            <a:pPr marL="0" indent="0">
              <a:buNone/>
            </a:pPr>
            <a:r>
              <a:rPr lang="en-US" sz="2000" b="1" dirty="0" smtClean="0"/>
              <a:t>The </a:t>
            </a:r>
            <a:r>
              <a:rPr lang="en-US" sz="2000" b="1" dirty="0"/>
              <a:t>British Columbia Legislation</a:t>
            </a:r>
          </a:p>
          <a:p>
            <a:pPr marL="0" indent="0">
              <a:buNone/>
            </a:pPr>
            <a:endParaRPr lang="en-US" sz="2000" dirty="0" smtClean="0"/>
          </a:p>
          <a:p>
            <a:pPr marL="0" indent="0">
              <a:buNone/>
            </a:pPr>
            <a:r>
              <a:rPr lang="en-US" sz="2000" dirty="0" smtClean="0"/>
              <a:t>Two </a:t>
            </a:r>
            <a:r>
              <a:rPr lang="en-US" sz="2000" dirty="0"/>
              <a:t>Acts are proposed to regulate cannabis in B.C.</a:t>
            </a:r>
          </a:p>
          <a:p>
            <a:pPr marL="0" indent="0">
              <a:buNone/>
            </a:pPr>
            <a:endParaRPr lang="en-US" sz="2000" b="1" dirty="0" smtClean="0"/>
          </a:p>
          <a:p>
            <a:pPr marL="0" indent="0">
              <a:buNone/>
            </a:pPr>
            <a:r>
              <a:rPr lang="en-US" sz="2000" b="1" dirty="0" smtClean="0"/>
              <a:t>Cannabis </a:t>
            </a:r>
            <a:r>
              <a:rPr lang="en-US" sz="2000" b="1" dirty="0"/>
              <a:t>Distribution Act (CDA)</a:t>
            </a:r>
          </a:p>
          <a:p>
            <a:pPr marL="0" indent="0">
              <a:buNone/>
            </a:pPr>
            <a:endParaRPr lang="en-US" sz="2000" dirty="0" smtClean="0"/>
          </a:p>
          <a:p>
            <a:pPr marL="0" indent="0">
              <a:buNone/>
            </a:pPr>
            <a:r>
              <a:rPr lang="en-US" sz="2000" dirty="0" smtClean="0"/>
              <a:t>BC </a:t>
            </a:r>
            <a:r>
              <a:rPr lang="en-US" sz="2000" dirty="0"/>
              <a:t>has decided that the Liquor Distribution Branch will be the wholesale distributors of non-medical cannabis in B.C. </a:t>
            </a:r>
            <a:r>
              <a:rPr lang="en-US" sz="2000" dirty="0" smtClean="0"/>
              <a:t> There will be both public and private retail stores.  The B.C. Government will solely operate online sales.  Supplies for growing can be sold at other retailers, like gardening stores.</a:t>
            </a:r>
            <a:endParaRPr lang="en-US"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13</a:t>
            </a:fld>
            <a:endParaRPr lang="en"/>
          </a:p>
        </p:txBody>
      </p:sp>
    </p:spTree>
    <p:extLst>
      <p:ext uri="{BB962C8B-B14F-4D97-AF65-F5344CB8AC3E}">
        <p14:creationId xmlns:p14="http://schemas.microsoft.com/office/powerpoint/2010/main" val="782785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p:txBody>
          <a:bodyPr>
            <a:normAutofit fontScale="92500" lnSpcReduction="20000"/>
          </a:bodyPr>
          <a:lstStyle/>
          <a:p>
            <a:pPr marL="0" indent="0">
              <a:buNone/>
            </a:pPr>
            <a:r>
              <a:rPr lang="en-US" sz="2200" b="1" dirty="0"/>
              <a:t>Cannabis Control and Licensing Act (CCLA)</a:t>
            </a:r>
          </a:p>
          <a:p>
            <a:pPr marL="0" indent="0">
              <a:buNone/>
            </a:pPr>
            <a:endParaRPr lang="en-US" sz="2200" dirty="0" smtClean="0"/>
          </a:p>
          <a:p>
            <a:pPr marL="0" indent="0">
              <a:buNone/>
            </a:pPr>
            <a:r>
              <a:rPr lang="en-US" sz="2200" dirty="0" smtClean="0"/>
              <a:t>This </a:t>
            </a:r>
            <a:r>
              <a:rPr lang="en-US" sz="2200" dirty="0"/>
              <a:t>Act will</a:t>
            </a:r>
            <a:r>
              <a:rPr lang="en-US" sz="2200" dirty="0" smtClean="0"/>
              <a:t>:</a:t>
            </a:r>
          </a:p>
          <a:p>
            <a:pPr marL="0" indent="0">
              <a:buNone/>
            </a:pPr>
            <a:endParaRPr lang="en-US" sz="2200" dirty="0"/>
          </a:p>
          <a:p>
            <a:pPr marL="720000" indent="-342900">
              <a:lnSpc>
                <a:spcPct val="100000"/>
              </a:lnSpc>
            </a:pPr>
            <a:r>
              <a:rPr lang="en-US" sz="2200" dirty="0"/>
              <a:t>Set 19 as the provincial minimum age to purchase, sell or consume cannabis;</a:t>
            </a:r>
          </a:p>
          <a:p>
            <a:pPr marL="720000" indent="-342900">
              <a:lnSpc>
                <a:spcPct val="100000"/>
              </a:lnSpc>
              <a:spcBef>
                <a:spcPts val="1200"/>
              </a:spcBef>
            </a:pPr>
            <a:r>
              <a:rPr lang="en-US" sz="2200" dirty="0"/>
              <a:t>Allow adults to possess up to 30 grams of cannabis in a public place;</a:t>
            </a:r>
          </a:p>
          <a:p>
            <a:pPr marL="720000" indent="-342900">
              <a:lnSpc>
                <a:spcPct val="100000"/>
              </a:lnSpc>
              <a:spcBef>
                <a:spcPts val="1200"/>
              </a:spcBef>
            </a:pPr>
            <a:r>
              <a:rPr lang="en-US" sz="2200" dirty="0"/>
              <a:t>Prohibit cannabis smoking and vaping anywhere tobacco smoking and vaping are prohibited, as well as at playgrounds, sports fields, skate parks, and other places where children commonly gather;</a:t>
            </a:r>
            <a:endParaRPr lang="en-CA" sz="2200" dirty="0"/>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14</a:t>
            </a:fld>
            <a:endParaRPr lang="en"/>
          </a:p>
        </p:txBody>
      </p:sp>
    </p:spTree>
    <p:extLst>
      <p:ext uri="{BB962C8B-B14F-4D97-AF65-F5344CB8AC3E}">
        <p14:creationId xmlns:p14="http://schemas.microsoft.com/office/powerpoint/2010/main" val="984872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p:txBody>
          <a:bodyPr>
            <a:normAutofit/>
          </a:bodyPr>
          <a:lstStyle/>
          <a:p>
            <a:pPr marL="1062900" indent="-342900">
              <a:lnSpc>
                <a:spcPct val="100000"/>
              </a:lnSpc>
            </a:pPr>
            <a:r>
              <a:rPr lang="en-US" sz="2000" dirty="0"/>
              <a:t>Prohibit the use of cannabis on school properties and in vehicles;</a:t>
            </a:r>
          </a:p>
          <a:p>
            <a:pPr marL="1062900" indent="-342900">
              <a:lnSpc>
                <a:spcPct val="100000"/>
              </a:lnSpc>
              <a:spcBef>
                <a:spcPts val="1200"/>
              </a:spcBef>
            </a:pPr>
            <a:r>
              <a:rPr lang="en-US" sz="2000" dirty="0"/>
              <a:t>Authorize adults to grow up to four cannabis plants per household, but the plants must not be visible from public spaces off the property, and home cultivation will be banned in homes used as day-cares;</a:t>
            </a:r>
          </a:p>
          <a:p>
            <a:pPr marL="1062900" indent="-342900">
              <a:lnSpc>
                <a:spcPct val="100000"/>
              </a:lnSpc>
              <a:spcBef>
                <a:spcPts val="1200"/>
              </a:spcBef>
            </a:pPr>
            <a:r>
              <a:rPr lang="en-US" sz="2000" dirty="0"/>
              <a:t>Establish a cannabis retail licensing regime similar to the current licensing regime for liquor; </a:t>
            </a:r>
          </a:p>
          <a:p>
            <a:pPr marL="1062900" indent="-342900">
              <a:lnSpc>
                <a:spcPct val="100000"/>
              </a:lnSpc>
              <a:spcBef>
                <a:spcPts val="1200"/>
              </a:spcBef>
            </a:pPr>
            <a:r>
              <a:rPr lang="en-US" sz="2000" dirty="0"/>
              <a:t>Provide enforcement authority to deal with illegal sales;</a:t>
            </a:r>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15</a:t>
            </a:fld>
            <a:endParaRPr lang="en"/>
          </a:p>
        </p:txBody>
      </p:sp>
    </p:spTree>
    <p:extLst>
      <p:ext uri="{BB962C8B-B14F-4D97-AF65-F5344CB8AC3E}">
        <p14:creationId xmlns:p14="http://schemas.microsoft.com/office/powerpoint/2010/main" val="2505308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a:noFill/>
        </p:spPr>
        <p:txBody>
          <a:bodyPr/>
          <a:lstStyle/>
          <a:p>
            <a:pPr marL="1062900" indent="-342900">
              <a:lnSpc>
                <a:spcPct val="100000"/>
              </a:lnSpc>
            </a:pPr>
            <a:r>
              <a:rPr lang="en-US" sz="2000" dirty="0"/>
              <a:t>Create a number of provincial cannabis offences which may result in a fine ranging from $2,000 to $100,000, imprisonment of 3 to 12 months, or both; and</a:t>
            </a:r>
          </a:p>
          <a:p>
            <a:pPr marL="1062900" indent="-342900">
              <a:lnSpc>
                <a:spcPct val="100000"/>
              </a:lnSpc>
              <a:spcBef>
                <a:spcPts val="1200"/>
              </a:spcBef>
            </a:pPr>
            <a:r>
              <a:rPr lang="en-US" sz="2000" dirty="0"/>
              <a:t>Where necessary to comply with Charter Rights and human rights law, exemptions will be provided to individuals who are federally authorized to purchase, possess and consume medical cannabis.</a:t>
            </a:r>
            <a:endParaRPr lang="en-CA" sz="2000" dirty="0"/>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16</a:t>
            </a:fld>
            <a:endParaRPr lang="en"/>
          </a:p>
        </p:txBody>
      </p:sp>
    </p:spTree>
    <p:extLst>
      <p:ext uri="{BB962C8B-B14F-4D97-AF65-F5344CB8AC3E}">
        <p14:creationId xmlns:p14="http://schemas.microsoft.com/office/powerpoint/2010/main" val="2763805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Legislative Overview</a:t>
            </a:r>
            <a:endParaRPr lang="en-CA" dirty="0"/>
          </a:p>
        </p:txBody>
      </p:sp>
      <p:sp>
        <p:nvSpPr>
          <p:cNvPr id="3" name="Text Placeholder 2"/>
          <p:cNvSpPr>
            <a:spLocks noGrp="1"/>
          </p:cNvSpPr>
          <p:nvPr>
            <p:ph type="body" idx="1"/>
          </p:nvPr>
        </p:nvSpPr>
        <p:spPr>
          <a:xfrm>
            <a:off x="311700" y="847674"/>
            <a:ext cx="8520599" cy="3747185"/>
          </a:xfrm>
        </p:spPr>
        <p:txBody>
          <a:bodyPr>
            <a:normAutofit fontScale="77500" lnSpcReduction="20000"/>
          </a:bodyPr>
          <a:lstStyle/>
          <a:p>
            <a:pPr marL="0" indent="0">
              <a:lnSpc>
                <a:spcPct val="100000"/>
              </a:lnSpc>
              <a:spcAft>
                <a:spcPts val="0"/>
              </a:spcAft>
              <a:buNone/>
            </a:pPr>
            <a:r>
              <a:rPr lang="en-US" sz="2200" dirty="0"/>
              <a:t>The CCLA also includes consequential amendments to various statutes, including:</a:t>
            </a:r>
          </a:p>
          <a:p>
            <a:pPr>
              <a:lnSpc>
                <a:spcPct val="100000"/>
              </a:lnSpc>
              <a:spcAft>
                <a:spcPts val="0"/>
              </a:spcAft>
            </a:pPr>
            <a:endParaRPr lang="en-US" sz="2200" dirty="0"/>
          </a:p>
          <a:p>
            <a:pPr marL="1062900" indent="-342900">
              <a:lnSpc>
                <a:spcPct val="100000"/>
              </a:lnSpc>
            </a:pPr>
            <a:r>
              <a:rPr lang="en-US" sz="2200" i="1" dirty="0"/>
              <a:t>Residential Tenancy Act </a:t>
            </a:r>
            <a:r>
              <a:rPr lang="en-US" sz="2200" dirty="0"/>
              <a:t>and </a:t>
            </a:r>
            <a:r>
              <a:rPr lang="en-US" sz="2200" i="1" dirty="0"/>
              <a:t>Manufactured Home Park Tenancy Act </a:t>
            </a:r>
            <a:r>
              <a:rPr lang="en-US" sz="2200" dirty="0"/>
              <a:t>to prohibit cannabis smoking under existing leases that prohibit smoking tobacco and to prohibit the personal cultivation of cannabis under existing leases, except for federally authorized medical cannabis.  For new leases, the existing provisions of each </a:t>
            </a:r>
            <a:r>
              <a:rPr lang="en-US" sz="2200" i="1" dirty="0"/>
              <a:t>Act</a:t>
            </a:r>
            <a:r>
              <a:rPr lang="en-US" sz="2200" dirty="0"/>
              <a:t> that allow landlords and tenants to negotiate the terms of </a:t>
            </a:r>
            <a:r>
              <a:rPr lang="en-US" sz="2200" dirty="0" smtClean="0"/>
              <a:t>leases that </a:t>
            </a:r>
            <a:r>
              <a:rPr lang="en-US" sz="2200" dirty="0"/>
              <a:t>will apply</a:t>
            </a:r>
            <a:r>
              <a:rPr lang="en-US" sz="2200" dirty="0" smtClean="0"/>
              <a:t>.</a:t>
            </a:r>
          </a:p>
          <a:p>
            <a:pPr marL="720000" indent="0">
              <a:lnSpc>
                <a:spcPct val="100000"/>
              </a:lnSpc>
              <a:buNone/>
            </a:pPr>
            <a:endParaRPr lang="en-US" sz="2200" dirty="0" smtClean="0"/>
          </a:p>
          <a:p>
            <a:pPr marL="1062900" indent="-342900">
              <a:lnSpc>
                <a:spcPct val="100000"/>
              </a:lnSpc>
            </a:pPr>
            <a:r>
              <a:rPr lang="en-US" sz="2200" dirty="0" smtClean="0"/>
              <a:t>No help for housing co-operatives</a:t>
            </a:r>
          </a:p>
          <a:p>
            <a:pPr marL="1062900" indent="-342900">
              <a:lnSpc>
                <a:spcPct val="100000"/>
              </a:lnSpc>
            </a:pPr>
            <a:endParaRPr lang="en-US" sz="2200" dirty="0" smtClean="0"/>
          </a:p>
          <a:p>
            <a:pPr marL="1062900" indent="-342900">
              <a:lnSpc>
                <a:spcPct val="100000"/>
              </a:lnSpc>
            </a:pPr>
            <a:r>
              <a:rPr lang="en-US" sz="2200" dirty="0" smtClean="0"/>
              <a:t>Not really necessary as residential tenancy agreements are inflexible compared to housing co-op occupancy agreements or policies, at least in BC.</a:t>
            </a:r>
            <a:endParaRPr lang="en-US" sz="2200"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17</a:t>
            </a:fld>
            <a:endParaRPr lang="en"/>
          </a:p>
        </p:txBody>
      </p:sp>
    </p:spTree>
    <p:extLst>
      <p:ext uri="{BB962C8B-B14F-4D97-AF65-F5344CB8AC3E}">
        <p14:creationId xmlns:p14="http://schemas.microsoft.com/office/powerpoint/2010/main" val="3655506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613589"/>
            <a:ext cx="8520599" cy="891939"/>
          </a:xfrm>
        </p:spPr>
        <p:txBody>
          <a:bodyPr>
            <a:normAutofit/>
          </a:bodyPr>
          <a:lstStyle/>
          <a:p>
            <a:r>
              <a:rPr lang="en" sz="2800" dirty="0">
                <a:latin typeface="Arial Black" panose="020B0A04020102020204" pitchFamily="34" charset="0"/>
              </a:rPr>
              <a:t>N</a:t>
            </a:r>
            <a:r>
              <a:rPr lang="en" sz="2800" dirty="0" smtClean="0">
                <a:latin typeface="Arial Black" panose="020B0A04020102020204" pitchFamily="34" charset="0"/>
              </a:rPr>
              <a:t>ew Challenges for Co-operatives</a:t>
            </a:r>
            <a:endParaRPr lang="en-CA" sz="2800" dirty="0"/>
          </a:p>
        </p:txBody>
      </p:sp>
      <p:sp>
        <p:nvSpPr>
          <p:cNvPr id="3" name="Text Placeholder 2"/>
          <p:cNvSpPr>
            <a:spLocks noGrp="1"/>
          </p:cNvSpPr>
          <p:nvPr>
            <p:ph type="body" idx="1"/>
          </p:nvPr>
        </p:nvSpPr>
        <p:spPr>
          <a:xfrm>
            <a:off x="244000" y="1505527"/>
            <a:ext cx="8520599" cy="3175481"/>
          </a:xfrm>
        </p:spPr>
        <p:txBody>
          <a:bodyPr/>
          <a:lstStyle/>
          <a:p>
            <a:pPr marL="457200" lvl="0" indent="-228600">
              <a:spcAft>
                <a:spcPts val="0"/>
              </a:spcAft>
              <a:buChar char="●"/>
            </a:pPr>
            <a:r>
              <a:rPr lang="en" dirty="0" smtClean="0"/>
              <a:t>These are the points to consider:</a:t>
            </a:r>
          </a:p>
          <a:p>
            <a:pPr marL="914400" lvl="1" indent="-228600">
              <a:spcBef>
                <a:spcPts val="1200"/>
              </a:spcBef>
              <a:spcAft>
                <a:spcPts val="0"/>
              </a:spcAft>
              <a:buChar char="○"/>
            </a:pPr>
            <a:r>
              <a:rPr lang="en" sz="2000" dirty="0" smtClean="0"/>
              <a:t>Legislation would allow adults to legally possess and consume regulated quantities of marijuana</a:t>
            </a:r>
          </a:p>
          <a:p>
            <a:pPr marL="685800" lvl="1" indent="0">
              <a:spcAft>
                <a:spcPts val="0"/>
              </a:spcAft>
              <a:buNone/>
            </a:pPr>
            <a:endParaRPr lang="en" sz="2000" dirty="0"/>
          </a:p>
          <a:p>
            <a:pPr marL="914400" lvl="1" indent="-228600">
              <a:spcAft>
                <a:spcPts val="0"/>
              </a:spcAft>
              <a:buChar char="○"/>
            </a:pPr>
            <a:r>
              <a:rPr lang="en" sz="2000" dirty="0" smtClean="0"/>
              <a:t>It would also allow them to grow up to four plants per household (In the most recent recent revision to the Bill a maximum height of one metre was scrapped).</a:t>
            </a:r>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18</a:t>
            </a:fld>
            <a:endParaRPr lang="en"/>
          </a:p>
        </p:txBody>
      </p:sp>
    </p:spTree>
    <p:extLst>
      <p:ext uri="{BB962C8B-B14F-4D97-AF65-F5344CB8AC3E}">
        <p14:creationId xmlns:p14="http://schemas.microsoft.com/office/powerpoint/2010/main" val="4156866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sz="2800" dirty="0">
                <a:latin typeface="Arial Black" panose="020B0A04020102020204" pitchFamily="34" charset="0"/>
              </a:rPr>
              <a:t>New Challenges for Co-operatives</a:t>
            </a:r>
            <a:endParaRPr lang="en-CA" sz="2800" dirty="0"/>
          </a:p>
        </p:txBody>
      </p:sp>
      <p:sp>
        <p:nvSpPr>
          <p:cNvPr id="3" name="Text Placeholder 2"/>
          <p:cNvSpPr>
            <a:spLocks noGrp="1"/>
          </p:cNvSpPr>
          <p:nvPr>
            <p:ph type="body" idx="1"/>
          </p:nvPr>
        </p:nvSpPr>
        <p:spPr/>
        <p:txBody>
          <a:bodyPr/>
          <a:lstStyle/>
          <a:p>
            <a:pPr marL="914400" lvl="1" indent="-228600">
              <a:spcAft>
                <a:spcPts val="0"/>
              </a:spcAft>
              <a:buChar char="○"/>
            </a:pPr>
            <a:endParaRPr lang="en" sz="2000" dirty="0"/>
          </a:p>
          <a:p>
            <a:pPr marL="914400" lvl="1" indent="-228600">
              <a:spcAft>
                <a:spcPts val="0"/>
              </a:spcAft>
              <a:buChar char="○"/>
            </a:pPr>
            <a:r>
              <a:rPr lang="en" sz="2000" dirty="0"/>
              <a:t>It is reasonable to expect an increase in complaints and frictions between neighbours</a:t>
            </a:r>
            <a:r>
              <a:rPr lang="en" sz="2000" dirty="0" smtClean="0"/>
              <a:t>.</a:t>
            </a:r>
          </a:p>
          <a:p>
            <a:pPr marL="685800" lvl="1" indent="0">
              <a:spcAft>
                <a:spcPts val="0"/>
              </a:spcAft>
              <a:buNone/>
            </a:pPr>
            <a:endParaRPr lang="en" sz="2000" dirty="0"/>
          </a:p>
          <a:p>
            <a:pPr marL="914400" lvl="1" indent="-228600">
              <a:spcAft>
                <a:spcPts val="0"/>
              </a:spcAft>
              <a:buChar char="○"/>
            </a:pPr>
            <a:r>
              <a:rPr lang="en" sz="2000" dirty="0"/>
              <a:t>The smell of cannabis smoke can be quite potent and can be more disruptive than that of cigarettes.</a:t>
            </a:r>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19</a:t>
            </a:fld>
            <a:endParaRPr lang="en"/>
          </a:p>
        </p:txBody>
      </p:sp>
    </p:spTree>
    <p:extLst>
      <p:ext uri="{BB962C8B-B14F-4D97-AF65-F5344CB8AC3E}">
        <p14:creationId xmlns:p14="http://schemas.microsoft.com/office/powerpoint/2010/main" val="3112042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350982"/>
            <a:ext cx="8520599" cy="618836"/>
          </a:xfrm>
        </p:spPr>
        <p:txBody>
          <a:bodyPr>
            <a:normAutofit/>
          </a:bodyPr>
          <a:lstStyle/>
          <a:p>
            <a:r>
              <a:rPr lang="en" dirty="0" smtClean="0">
                <a:latin typeface="Arial Black" panose="020B0A04020102020204" pitchFamily="34" charset="0"/>
              </a:rPr>
              <a:t>Industry Reaction</a:t>
            </a:r>
            <a:endParaRPr lang="en-CA" dirty="0"/>
          </a:p>
        </p:txBody>
      </p:sp>
      <p:sp>
        <p:nvSpPr>
          <p:cNvPr id="3" name="Text Placeholder 2"/>
          <p:cNvSpPr>
            <a:spLocks noGrp="1"/>
          </p:cNvSpPr>
          <p:nvPr>
            <p:ph type="body" idx="1"/>
          </p:nvPr>
        </p:nvSpPr>
        <p:spPr>
          <a:xfrm>
            <a:off x="311700" y="1173017"/>
            <a:ext cx="8520599" cy="3507992"/>
          </a:xfrm>
        </p:spPr>
        <p:txBody>
          <a:bodyPr/>
          <a:lstStyle/>
          <a:p>
            <a:pPr marL="228600" lvl="0" indent="0">
              <a:spcAft>
                <a:spcPts val="0"/>
              </a:spcAft>
              <a:buNone/>
            </a:pPr>
            <a:r>
              <a:rPr lang="en" sz="2000" dirty="0" smtClean="0"/>
              <a:t>The Canadian Federation of Apartment Owners’ Association has raised concerns about the production of </a:t>
            </a:r>
            <a:r>
              <a:rPr lang="en" sz="2000" dirty="0" smtClean="0"/>
              <a:t>cannabis </a:t>
            </a:r>
            <a:r>
              <a:rPr lang="en" sz="2000" dirty="0" smtClean="0"/>
              <a:t>in multiple-dwelling complexes such as condominiums and co-operatives.  Some of the concerns include:</a:t>
            </a:r>
          </a:p>
          <a:p>
            <a:pPr marL="228600" lvl="0" indent="0">
              <a:spcAft>
                <a:spcPts val="0"/>
              </a:spcAft>
              <a:buNone/>
            </a:pPr>
            <a:endParaRPr lang="en" sz="2000" dirty="0" smtClean="0"/>
          </a:p>
          <a:p>
            <a:pPr marL="914400" lvl="1" indent="-228600">
              <a:spcBef>
                <a:spcPts val="1200"/>
              </a:spcBef>
              <a:spcAft>
                <a:spcPts val="0"/>
              </a:spcAft>
              <a:buChar char="○"/>
            </a:pPr>
            <a:r>
              <a:rPr lang="en" sz="1600" dirty="0" smtClean="0"/>
              <a:t>Damage to units and common property, including damage by moisture from </a:t>
            </a:r>
            <a:r>
              <a:rPr lang="en" sz="1600" dirty="0" smtClean="0"/>
              <a:t>cannabis </a:t>
            </a:r>
            <a:r>
              <a:rPr lang="en" sz="1600" dirty="0" smtClean="0"/>
              <a:t>plants, which can create mould and spores in walls, ceilings and floors and which can damage window seals;</a:t>
            </a:r>
          </a:p>
          <a:p>
            <a:pPr marL="914400" lvl="1" indent="-228600">
              <a:spcBef>
                <a:spcPts val="1200"/>
              </a:spcBef>
              <a:spcAft>
                <a:spcPts val="0"/>
              </a:spcAft>
              <a:buChar char="○"/>
            </a:pPr>
            <a:r>
              <a:rPr lang="en" sz="1600" dirty="0" smtClean="0"/>
              <a:t>A disproportionate use of utilities such as electricity and water (if not sub-metered) which are required in great quantities to grow </a:t>
            </a:r>
            <a:r>
              <a:rPr lang="en" sz="1600" dirty="0" smtClean="0"/>
              <a:t>cannabis </a:t>
            </a:r>
            <a:r>
              <a:rPr lang="en" sz="1600" dirty="0" smtClean="0"/>
              <a:t>plants.</a:t>
            </a:r>
            <a:endParaRPr lang="en" sz="1600"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20</a:t>
            </a:fld>
            <a:endParaRPr lang="en"/>
          </a:p>
        </p:txBody>
      </p:sp>
    </p:spTree>
    <p:extLst>
      <p:ext uri="{BB962C8B-B14F-4D97-AF65-F5344CB8AC3E}">
        <p14:creationId xmlns:p14="http://schemas.microsoft.com/office/powerpoint/2010/main" val="3502700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655781"/>
            <a:ext cx="8520599" cy="701963"/>
          </a:xfrm>
        </p:spPr>
        <p:txBody>
          <a:bodyPr/>
          <a:lstStyle/>
          <a:p>
            <a:r>
              <a:rPr lang="en" dirty="0">
                <a:latin typeface="Arial Black" panose="020B0A04020102020204" pitchFamily="34" charset="0"/>
              </a:rPr>
              <a:t>Industry </a:t>
            </a:r>
            <a:r>
              <a:rPr lang="en" dirty="0" smtClean="0">
                <a:latin typeface="Arial Black" panose="020B0A04020102020204" pitchFamily="34" charset="0"/>
              </a:rPr>
              <a:t>Reaction</a:t>
            </a:r>
            <a:endParaRPr lang="en-CA" dirty="0"/>
          </a:p>
        </p:txBody>
      </p:sp>
      <p:sp>
        <p:nvSpPr>
          <p:cNvPr id="3" name="Text Placeholder 2"/>
          <p:cNvSpPr>
            <a:spLocks noGrp="1"/>
          </p:cNvSpPr>
          <p:nvPr>
            <p:ph type="body" idx="1"/>
          </p:nvPr>
        </p:nvSpPr>
        <p:spPr>
          <a:xfrm>
            <a:off x="311700" y="1662545"/>
            <a:ext cx="8520599" cy="2601530"/>
          </a:xfrm>
        </p:spPr>
        <p:txBody>
          <a:bodyPr/>
          <a:lstStyle/>
          <a:p>
            <a:pPr marL="914400" lvl="1" indent="-228600">
              <a:spcBef>
                <a:spcPts val="600"/>
              </a:spcBef>
              <a:spcAft>
                <a:spcPts val="0"/>
              </a:spcAft>
              <a:buChar char="○"/>
            </a:pPr>
            <a:r>
              <a:rPr lang="en-US" sz="1800" dirty="0" smtClean="0"/>
              <a:t>Increased fire hazards due to people drying </a:t>
            </a:r>
            <a:r>
              <a:rPr lang="en-US" sz="1800" dirty="0" smtClean="0"/>
              <a:t>cannabis </a:t>
            </a:r>
            <a:r>
              <a:rPr lang="en-US" sz="1800" dirty="0" smtClean="0"/>
              <a:t>in a household stove and sometimes patchy electrical modifications</a:t>
            </a:r>
            <a:r>
              <a:rPr lang="en" sz="1800" dirty="0" smtClean="0"/>
              <a:t>;</a:t>
            </a:r>
          </a:p>
          <a:p>
            <a:pPr marL="914400" lvl="1" indent="-228600">
              <a:spcBef>
                <a:spcPts val="1200"/>
              </a:spcBef>
              <a:spcAft>
                <a:spcPts val="0"/>
              </a:spcAft>
              <a:buChar char="○"/>
            </a:pPr>
            <a:r>
              <a:rPr lang="en" sz="1800" dirty="0" smtClean="0"/>
              <a:t>Odours from plants getting into other people’s units.</a:t>
            </a:r>
            <a:endParaRPr lang="en" sz="1800"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21</a:t>
            </a:fld>
            <a:endParaRPr lang="en"/>
          </a:p>
        </p:txBody>
      </p:sp>
    </p:spTree>
    <p:extLst>
      <p:ext uri="{BB962C8B-B14F-4D97-AF65-F5344CB8AC3E}">
        <p14:creationId xmlns:p14="http://schemas.microsoft.com/office/powerpoint/2010/main" val="228409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Industry Reaction</a:t>
            </a:r>
            <a:endParaRPr lang="en-CA" dirty="0"/>
          </a:p>
        </p:txBody>
      </p:sp>
      <p:sp>
        <p:nvSpPr>
          <p:cNvPr id="3" name="Text Placeholder 2"/>
          <p:cNvSpPr>
            <a:spLocks noGrp="1"/>
          </p:cNvSpPr>
          <p:nvPr>
            <p:ph type="body" idx="1"/>
          </p:nvPr>
        </p:nvSpPr>
        <p:spPr/>
        <p:txBody>
          <a:bodyPr>
            <a:normAutofit fontScale="92500" lnSpcReduction="20000"/>
          </a:bodyPr>
          <a:lstStyle/>
          <a:p>
            <a:pPr marL="0" indent="0">
              <a:lnSpc>
                <a:spcPct val="100000"/>
              </a:lnSpc>
              <a:buNone/>
            </a:pPr>
            <a:r>
              <a:rPr lang="en-US" sz="2600" b="1" dirty="0"/>
              <a:t>Fraser Valley Real Estate Board</a:t>
            </a:r>
          </a:p>
          <a:p>
            <a:pPr marL="0" indent="0">
              <a:lnSpc>
                <a:spcPct val="100000"/>
              </a:lnSpc>
              <a:buNone/>
            </a:pPr>
            <a:endParaRPr lang="en-US" sz="2000" dirty="0" smtClean="0"/>
          </a:p>
          <a:p>
            <a:pPr marL="0" indent="0">
              <a:lnSpc>
                <a:spcPct val="100000"/>
              </a:lnSpc>
              <a:buNone/>
            </a:pPr>
            <a:r>
              <a:rPr lang="en-US" sz="2200" dirty="0" smtClean="0"/>
              <a:t>The </a:t>
            </a:r>
            <a:r>
              <a:rPr lang="en-US" sz="2200" dirty="0"/>
              <a:t>Fraser Valley Real Estate Board has developed a unique approach found on their website, </a:t>
            </a:r>
            <a:r>
              <a:rPr lang="en-US" sz="2200" dirty="0" smtClean="0"/>
              <a:t>Safe Grow Homes.</a:t>
            </a:r>
          </a:p>
          <a:p>
            <a:pPr marL="0" indent="0">
              <a:lnSpc>
                <a:spcPct val="100000"/>
              </a:lnSpc>
              <a:buNone/>
            </a:pPr>
            <a:endParaRPr lang="en-US" sz="2200" dirty="0"/>
          </a:p>
          <a:p>
            <a:pPr marL="0" indent="0">
              <a:lnSpc>
                <a:spcPct val="100000"/>
              </a:lnSpc>
              <a:buNone/>
            </a:pPr>
            <a:r>
              <a:rPr lang="en-US" sz="2200" b="1" dirty="0"/>
              <a:t>Mission Statement</a:t>
            </a:r>
            <a:r>
              <a:rPr lang="en-US" sz="2200" dirty="0"/>
              <a:t> – Realtors working to ensure grow homes are safe &amp; healthy.</a:t>
            </a:r>
          </a:p>
          <a:p>
            <a:pPr marL="0" indent="0">
              <a:lnSpc>
                <a:spcPct val="100000"/>
              </a:lnSpc>
              <a:buNone/>
            </a:pPr>
            <a:endParaRPr lang="en-US" sz="2200" dirty="0" smtClean="0"/>
          </a:p>
          <a:p>
            <a:pPr marL="0" indent="0">
              <a:lnSpc>
                <a:spcPct val="100000"/>
              </a:lnSpc>
              <a:buNone/>
            </a:pPr>
            <a:r>
              <a:rPr lang="en-US" sz="2200" b="1" dirty="0" smtClean="0"/>
              <a:t>Recommendations</a:t>
            </a:r>
            <a:r>
              <a:rPr lang="en-US" sz="2200" dirty="0"/>
              <a:t>:</a:t>
            </a:r>
          </a:p>
          <a:p>
            <a:pPr marL="0" indent="0">
              <a:lnSpc>
                <a:spcPct val="100000"/>
              </a:lnSpc>
              <a:buNone/>
            </a:pPr>
            <a:endParaRPr lang="en-US" sz="2200" dirty="0" smtClean="0"/>
          </a:p>
          <a:p>
            <a:pPr marL="0" indent="0">
              <a:lnSpc>
                <a:spcPct val="100000"/>
              </a:lnSpc>
              <a:buNone/>
            </a:pPr>
            <a:r>
              <a:rPr lang="en-US" sz="2200" dirty="0" smtClean="0"/>
              <a:t>“</a:t>
            </a:r>
            <a:r>
              <a:rPr lang="en-US" sz="2200" dirty="0"/>
              <a:t>With the legalization of cannabis on the horizon, Fraser Valley Realtors want the government to provide more support, guidelines and information </a:t>
            </a:r>
            <a:r>
              <a:rPr lang="en-US" sz="2200" dirty="0" smtClean="0"/>
              <a:t>for</a:t>
            </a:r>
            <a:endParaRPr lang="en-CA"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22</a:t>
            </a:fld>
            <a:endParaRPr lang="en"/>
          </a:p>
        </p:txBody>
      </p:sp>
    </p:spTree>
    <p:extLst>
      <p:ext uri="{BB962C8B-B14F-4D97-AF65-F5344CB8AC3E}">
        <p14:creationId xmlns:p14="http://schemas.microsoft.com/office/powerpoint/2010/main" val="261435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Industry Reaction</a:t>
            </a:r>
            <a:endParaRPr lang="en-CA" dirty="0"/>
          </a:p>
        </p:txBody>
      </p:sp>
      <p:sp>
        <p:nvSpPr>
          <p:cNvPr id="3" name="Text Placeholder 2"/>
          <p:cNvSpPr>
            <a:spLocks noGrp="1"/>
          </p:cNvSpPr>
          <p:nvPr>
            <p:ph type="body" idx="1"/>
          </p:nvPr>
        </p:nvSpPr>
        <p:spPr/>
        <p:txBody>
          <a:bodyPr>
            <a:normAutofit/>
          </a:bodyPr>
          <a:lstStyle/>
          <a:p>
            <a:pPr marL="0" indent="0">
              <a:lnSpc>
                <a:spcPct val="100000"/>
              </a:lnSpc>
              <a:buNone/>
            </a:pPr>
            <a:r>
              <a:rPr lang="en-US" sz="2000" dirty="0" smtClean="0"/>
              <a:t>homeowners who </a:t>
            </a:r>
            <a:r>
              <a:rPr lang="en-US" sz="2000" dirty="0"/>
              <a:t>want to grow cannabis safely and for buyers who may want to purchase a former grow home.</a:t>
            </a:r>
          </a:p>
          <a:p>
            <a:pPr marL="0" indent="0">
              <a:lnSpc>
                <a:spcPct val="100000"/>
              </a:lnSpc>
              <a:buNone/>
            </a:pPr>
            <a:endParaRPr lang="en-US" sz="2000" dirty="0" smtClean="0"/>
          </a:p>
          <a:p>
            <a:pPr marL="0" indent="0">
              <a:lnSpc>
                <a:spcPct val="100000"/>
              </a:lnSpc>
              <a:buNone/>
            </a:pPr>
            <a:r>
              <a:rPr lang="en-US" sz="2000" dirty="0" smtClean="0"/>
              <a:t>To </a:t>
            </a:r>
            <a:r>
              <a:rPr lang="en-US" sz="2000" dirty="0"/>
              <a:t>protect consumers and their current or future home from any issues that can arise when growing in a residence, we urge the government to carry out these </a:t>
            </a:r>
            <a:r>
              <a:rPr lang="en-US" sz="2000" b="1" dirty="0"/>
              <a:t>three </a:t>
            </a:r>
            <a:r>
              <a:rPr lang="en-US" sz="2000" b="1" dirty="0" smtClean="0"/>
              <a:t>recommendations</a:t>
            </a:r>
          </a:p>
          <a:p>
            <a:pPr marL="0" indent="0">
              <a:lnSpc>
                <a:spcPct val="100000"/>
              </a:lnSpc>
              <a:buNone/>
            </a:pPr>
            <a:endParaRPr lang="en-US" sz="2000" b="1" dirty="0"/>
          </a:p>
          <a:p>
            <a:pPr marL="540000" lvl="2">
              <a:lnSpc>
                <a:spcPct val="100000"/>
              </a:lnSpc>
            </a:pPr>
            <a:r>
              <a:rPr lang="en-US" sz="2000" b="1" dirty="0"/>
              <a:t>Define Requirements</a:t>
            </a:r>
          </a:p>
          <a:p>
            <a:pPr marL="540000" lvl="2">
              <a:lnSpc>
                <a:spcPct val="100000"/>
              </a:lnSpc>
            </a:pPr>
            <a:r>
              <a:rPr lang="en-US" sz="2000" b="1" dirty="0"/>
              <a:t>Identify Illegal Growers</a:t>
            </a:r>
          </a:p>
          <a:p>
            <a:pPr marL="540000" lvl="2">
              <a:lnSpc>
                <a:spcPct val="100000"/>
              </a:lnSpc>
            </a:pPr>
            <a:r>
              <a:rPr lang="en-US" sz="2000" b="1" dirty="0"/>
              <a:t>Restoration </a:t>
            </a:r>
            <a:r>
              <a:rPr lang="en-US" sz="2000" b="1" dirty="0" smtClean="0"/>
              <a:t>Process</a:t>
            </a:r>
            <a:r>
              <a:rPr lang="en-US" sz="2000" dirty="0" smtClean="0"/>
              <a:t>”</a:t>
            </a:r>
            <a:endParaRPr lang="en-CA"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23</a:t>
            </a:fld>
            <a:endParaRPr lang="en"/>
          </a:p>
        </p:txBody>
      </p:sp>
    </p:spTree>
    <p:extLst>
      <p:ext uri="{BB962C8B-B14F-4D97-AF65-F5344CB8AC3E}">
        <p14:creationId xmlns:p14="http://schemas.microsoft.com/office/powerpoint/2010/main" val="1929522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Industry Reaction</a:t>
            </a:r>
            <a:endParaRPr lang="en-CA" dirty="0"/>
          </a:p>
        </p:txBody>
      </p:sp>
      <p:sp>
        <p:nvSpPr>
          <p:cNvPr id="3" name="Text Placeholder 2"/>
          <p:cNvSpPr>
            <a:spLocks noGrp="1"/>
          </p:cNvSpPr>
          <p:nvPr>
            <p:ph type="body" idx="1"/>
          </p:nvPr>
        </p:nvSpPr>
        <p:spPr/>
        <p:txBody>
          <a:bodyPr/>
          <a:lstStyle/>
          <a:p>
            <a:pPr marL="0" indent="0">
              <a:lnSpc>
                <a:spcPct val="100000"/>
              </a:lnSpc>
              <a:buNone/>
            </a:pPr>
            <a:r>
              <a:rPr lang="en-US" dirty="0" smtClean="0"/>
              <a:t>The Insurance Industry has reacted with alarm.  </a:t>
            </a:r>
          </a:p>
          <a:p>
            <a:pPr marL="0" indent="0">
              <a:lnSpc>
                <a:spcPct val="100000"/>
              </a:lnSpc>
              <a:buNone/>
            </a:pPr>
            <a:endParaRPr lang="en-US" dirty="0"/>
          </a:p>
          <a:p>
            <a:pPr marL="0" indent="0">
              <a:lnSpc>
                <a:spcPct val="100000"/>
              </a:lnSpc>
              <a:buNone/>
            </a:pPr>
            <a:r>
              <a:rPr lang="en-US" dirty="0" smtClean="0"/>
              <a:t>Growing cannabis in homes creates all sorts of risk (water, moisture, electrical) and could attract crime.  </a:t>
            </a:r>
          </a:p>
          <a:p>
            <a:pPr marL="0" indent="0">
              <a:lnSpc>
                <a:spcPct val="100000"/>
              </a:lnSpc>
              <a:buNone/>
            </a:pPr>
            <a:endParaRPr lang="en-US" dirty="0"/>
          </a:p>
          <a:p>
            <a:pPr marL="0" indent="0">
              <a:lnSpc>
                <a:spcPct val="100000"/>
              </a:lnSpc>
              <a:buNone/>
            </a:pPr>
            <a:r>
              <a:rPr lang="en-US" dirty="0" smtClean="0"/>
              <a:t>Insurers may have clauses in their policies that state they will not insure properties used for the production of cannabis.</a:t>
            </a:r>
            <a:endParaRPr lang="en-US" b="1"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24</a:t>
            </a:fld>
            <a:endParaRPr lang="en"/>
          </a:p>
        </p:txBody>
      </p:sp>
    </p:spTree>
    <p:extLst>
      <p:ext uri="{BB962C8B-B14F-4D97-AF65-F5344CB8AC3E}">
        <p14:creationId xmlns:p14="http://schemas.microsoft.com/office/powerpoint/2010/main" val="4272478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Industry Reaction</a:t>
            </a:r>
            <a:endParaRPr lang="en-CA" dirty="0"/>
          </a:p>
        </p:txBody>
      </p:sp>
      <p:sp>
        <p:nvSpPr>
          <p:cNvPr id="3" name="Text Placeholder 2"/>
          <p:cNvSpPr>
            <a:spLocks noGrp="1"/>
          </p:cNvSpPr>
          <p:nvPr>
            <p:ph type="body" idx="1"/>
          </p:nvPr>
        </p:nvSpPr>
        <p:spPr/>
        <p:txBody>
          <a:bodyPr>
            <a:normAutofit/>
          </a:bodyPr>
          <a:lstStyle/>
          <a:p>
            <a:pPr marL="0" indent="0">
              <a:lnSpc>
                <a:spcPct val="100000"/>
              </a:lnSpc>
              <a:buNone/>
            </a:pPr>
            <a:r>
              <a:rPr lang="en-US" dirty="0"/>
              <a:t>The </a:t>
            </a:r>
            <a:r>
              <a:rPr lang="en-US" dirty="0" smtClean="0"/>
              <a:t>Banking </a:t>
            </a:r>
            <a:r>
              <a:rPr lang="en-US" dirty="0"/>
              <a:t>Industry has </a:t>
            </a:r>
            <a:r>
              <a:rPr lang="en-US" dirty="0" smtClean="0"/>
              <a:t>also reacted </a:t>
            </a:r>
            <a:r>
              <a:rPr lang="en-US" dirty="0"/>
              <a:t>with alarm.  </a:t>
            </a:r>
          </a:p>
          <a:p>
            <a:pPr marL="0" indent="0">
              <a:lnSpc>
                <a:spcPct val="100000"/>
              </a:lnSpc>
              <a:buNone/>
            </a:pPr>
            <a:endParaRPr lang="en-US" dirty="0"/>
          </a:p>
          <a:p>
            <a:pPr marL="0" indent="0">
              <a:lnSpc>
                <a:spcPct val="100000"/>
              </a:lnSpc>
              <a:buNone/>
            </a:pPr>
            <a:r>
              <a:rPr lang="en-US" dirty="0" smtClean="0"/>
              <a:t>Grows ops or disclosure of cannabis growth at a property tends to reduce the value, thus reducing the equity protection of lender. </a:t>
            </a:r>
            <a:endParaRPr lang="en-US" dirty="0"/>
          </a:p>
          <a:p>
            <a:pPr marL="0" indent="0">
              <a:lnSpc>
                <a:spcPct val="100000"/>
              </a:lnSpc>
              <a:buNone/>
            </a:pPr>
            <a:endParaRPr lang="en-US" dirty="0"/>
          </a:p>
          <a:p>
            <a:pPr marL="0" indent="0">
              <a:lnSpc>
                <a:spcPct val="100000"/>
              </a:lnSpc>
              <a:buNone/>
            </a:pPr>
            <a:r>
              <a:rPr lang="en-US" dirty="0" smtClean="0"/>
              <a:t>Growing may violate the lender’s mortgage terms.</a:t>
            </a:r>
            <a:endParaRPr lang="en-US" b="1" dirty="0"/>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25</a:t>
            </a:fld>
            <a:endParaRPr lang="en"/>
          </a:p>
        </p:txBody>
      </p:sp>
    </p:spTree>
    <p:extLst>
      <p:ext uri="{BB962C8B-B14F-4D97-AF65-F5344CB8AC3E}">
        <p14:creationId xmlns:p14="http://schemas.microsoft.com/office/powerpoint/2010/main" val="4186719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195"/>
        <p:cNvGrpSpPr/>
        <p:nvPr/>
      </p:nvGrpSpPr>
      <p:grpSpPr>
        <a:xfrm>
          <a:off x="0" y="0"/>
          <a:ext cx="0" cy="0"/>
          <a:chOff x="0" y="0"/>
          <a:chExt cx="0" cy="0"/>
        </a:xfrm>
      </p:grpSpPr>
      <p:sp>
        <p:nvSpPr>
          <p:cNvPr id="196" name="Shape 196"/>
          <p:cNvSpPr txBox="1">
            <a:spLocks noGrp="1"/>
          </p:cNvSpPr>
          <p:nvPr>
            <p:ph type="title"/>
          </p:nvPr>
        </p:nvSpPr>
        <p:spPr>
          <a:prstGeom prst="rect">
            <a:avLst/>
          </a:prstGeom>
        </p:spPr>
        <p:txBody>
          <a:bodyPr lIns="91425" tIns="91425" rIns="91425" bIns="91425" anchor="ctr" anchorCtr="0">
            <a:noAutofit/>
          </a:bodyPr>
          <a:lstStyle/>
          <a:p>
            <a:pPr lvl="0" rtl="0">
              <a:spcBef>
                <a:spcPts val="0"/>
              </a:spcBef>
              <a:buNone/>
            </a:pPr>
            <a:r>
              <a:rPr lang="en" b="1" dirty="0">
                <a:solidFill>
                  <a:schemeClr val="tx1"/>
                </a:solidFill>
                <a:latin typeface="Arial Black" panose="020B0A04020102020204" pitchFamily="34" charset="0"/>
              </a:rPr>
              <a:t>Part </a:t>
            </a:r>
            <a:r>
              <a:rPr lang="en" b="1" dirty="0" smtClean="0">
                <a:solidFill>
                  <a:schemeClr val="tx1"/>
                </a:solidFill>
                <a:latin typeface="Arial Black" panose="020B0A04020102020204" pitchFamily="34" charset="0"/>
              </a:rPr>
              <a:t>3</a:t>
            </a:r>
            <a:r>
              <a:rPr lang="en" dirty="0" smtClean="0">
                <a:solidFill>
                  <a:schemeClr val="tx1"/>
                </a:solidFill>
                <a:latin typeface="Arial Black" panose="020B0A04020102020204" pitchFamily="34" charset="0"/>
              </a:rPr>
              <a:t>: </a:t>
            </a:r>
            <a:br>
              <a:rPr lang="en" dirty="0" smtClean="0">
                <a:solidFill>
                  <a:schemeClr val="tx1"/>
                </a:solidFill>
                <a:latin typeface="Arial Black" panose="020B0A04020102020204" pitchFamily="34" charset="0"/>
              </a:rPr>
            </a:br>
            <a:r>
              <a:rPr lang="en" dirty="0" smtClean="0">
                <a:solidFill>
                  <a:schemeClr val="tx1"/>
                </a:solidFill>
                <a:latin typeface="Arial Black" panose="020B0A04020102020204" pitchFamily="34" charset="0"/>
              </a:rPr>
              <a:t>Prevention</a:t>
            </a:r>
            <a:endParaRPr lang="en" dirty="0">
              <a:solidFill>
                <a:schemeClr val="tx1"/>
              </a:solidFill>
              <a:latin typeface="Arial Black" panose="020B0A04020102020204" pitchFamily="34" charset="0"/>
            </a:endParaRPr>
          </a:p>
        </p:txBody>
      </p:sp>
      <p:sp>
        <p:nvSpPr>
          <p:cNvPr id="197" name="Shape 197"/>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26</a:t>
            </a:fld>
            <a:endParaRPr lang="en"/>
          </a:p>
        </p:txBody>
      </p:sp>
      <p:pic>
        <p:nvPicPr>
          <p:cNvPr id="198" name="Shape 198"/>
          <p:cNvPicPr preferRelativeResize="0"/>
          <p:nvPr/>
        </p:nvPicPr>
        <p:blipFill>
          <a:blip r:embed="rId3">
            <a:alphaModFix/>
          </a:blip>
          <a:stretch>
            <a:fillRect/>
          </a:stretch>
        </p:blipFill>
        <p:spPr>
          <a:xfrm>
            <a:off x="5066292" y="526350"/>
            <a:ext cx="2694214" cy="5143500"/>
          </a:xfrm>
          <a:prstGeom prst="rect">
            <a:avLst/>
          </a:prstGeom>
          <a:noFill/>
          <a:ln>
            <a:noFill/>
          </a:ln>
        </p:spPr>
      </p:pic>
    </p:spTree>
    <p:extLst>
      <p:ext uri="{BB962C8B-B14F-4D97-AF65-F5344CB8AC3E}">
        <p14:creationId xmlns:p14="http://schemas.microsoft.com/office/powerpoint/2010/main" val="3942491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09"/>
        <p:cNvGrpSpPr/>
        <p:nvPr/>
      </p:nvGrpSpPr>
      <p:grpSpPr>
        <a:xfrm>
          <a:off x="0" y="0"/>
          <a:ext cx="0" cy="0"/>
          <a:chOff x="0" y="0"/>
          <a:chExt cx="0" cy="0"/>
        </a:xfrm>
      </p:grpSpPr>
      <p:sp useBgFill="1">
        <p:nvSpPr>
          <p:cNvPr id="210" name="Shape 210"/>
          <p:cNvSpPr txBox="1">
            <a:spLocks noGrp="1"/>
          </p:cNvSpPr>
          <p:nvPr>
            <p:ph type="title"/>
          </p:nvPr>
        </p:nvSpPr>
        <p:spPr>
          <a:xfrm>
            <a:off x="244000" y="691428"/>
            <a:ext cx="8520600" cy="647845"/>
          </a:xfrm>
          <a:prstGeom prst="rect">
            <a:avLst/>
          </a:prstGeom>
        </p:spPr>
        <p:txBody>
          <a:bodyPr lIns="91425" tIns="91425" rIns="91425" bIns="91425" anchor="t" anchorCtr="0">
            <a:noAutofit/>
          </a:bodyPr>
          <a:lstStyle/>
          <a:p>
            <a:pPr lvl="0">
              <a:spcBef>
                <a:spcPts val="0"/>
              </a:spcBef>
              <a:buNone/>
            </a:pPr>
            <a:r>
              <a:rPr lang="en" dirty="0" smtClean="0">
                <a:latin typeface="Arial Black" panose="020B0A04020102020204" pitchFamily="34" charset="0"/>
              </a:rPr>
              <a:t>Prevention</a:t>
            </a:r>
            <a:endParaRPr lang="en" dirty="0">
              <a:latin typeface="Arial Black" panose="020B0A04020102020204" pitchFamily="34" charset="0"/>
            </a:endParaRPr>
          </a:p>
        </p:txBody>
      </p:sp>
      <p:sp>
        <p:nvSpPr>
          <p:cNvPr id="211" name="Shape 211"/>
          <p:cNvSpPr txBox="1">
            <a:spLocks noGrp="1"/>
          </p:cNvSpPr>
          <p:nvPr>
            <p:ph type="body" idx="1"/>
          </p:nvPr>
        </p:nvSpPr>
        <p:spPr>
          <a:xfrm>
            <a:off x="311700" y="1108363"/>
            <a:ext cx="8520600" cy="3155711"/>
          </a:xfrm>
          <a:prstGeom prst="rect">
            <a:avLst/>
          </a:prstGeom>
        </p:spPr>
        <p:txBody>
          <a:bodyPr lIns="91425" tIns="91425" rIns="91425" bIns="91425" anchor="t" anchorCtr="0">
            <a:noAutofit/>
          </a:bodyPr>
          <a:lstStyle/>
          <a:p>
            <a:pPr marL="228600" lvl="0" rtl="0">
              <a:spcBef>
                <a:spcPts val="0"/>
              </a:spcBef>
              <a:spcAft>
                <a:spcPts val="0"/>
              </a:spcAft>
            </a:pPr>
            <a:endParaRPr lang="en" sz="2000" dirty="0" smtClean="0"/>
          </a:p>
          <a:p>
            <a:pPr marL="228600" lvl="0">
              <a:spcAft>
                <a:spcPts val="0"/>
              </a:spcAft>
            </a:pPr>
            <a:endParaRPr lang="en" sz="2000" dirty="0"/>
          </a:p>
          <a:p>
            <a:pPr marL="457200" lvl="0" indent="-228600">
              <a:spcAft>
                <a:spcPts val="0"/>
              </a:spcAft>
              <a:buChar char="●"/>
            </a:pPr>
            <a:r>
              <a:rPr lang="en" sz="2000" dirty="0" smtClean="0"/>
              <a:t>The rumour among co-operatives and landlords is that the </a:t>
            </a:r>
            <a:r>
              <a:rPr lang="en" sz="2000" i="1" dirty="0" smtClean="0"/>
              <a:t>Cannabis Act </a:t>
            </a:r>
            <a:r>
              <a:rPr lang="en" sz="2000" dirty="0" smtClean="0"/>
              <a:t>and CCLA grants </a:t>
            </a:r>
            <a:r>
              <a:rPr lang="en" sz="2000" dirty="0" smtClean="0"/>
              <a:t>a member t</a:t>
            </a:r>
            <a:r>
              <a:rPr lang="en-CA" sz="2000" dirty="0" smtClean="0"/>
              <a:t>he</a:t>
            </a:r>
            <a:r>
              <a:rPr lang="en" sz="2000" dirty="0" smtClean="0"/>
              <a:t> unfettered right to smoke and grow – Not true!</a:t>
            </a:r>
          </a:p>
          <a:p>
            <a:pPr marL="228600" lvl="0">
              <a:spcAft>
                <a:spcPts val="0"/>
              </a:spcAft>
            </a:pPr>
            <a:endParaRPr lang="en" sz="2000" dirty="0" smtClean="0"/>
          </a:p>
          <a:p>
            <a:pPr marL="457200" lvl="0" indent="-228600">
              <a:spcAft>
                <a:spcPts val="0"/>
              </a:spcAft>
              <a:buChar char="●"/>
            </a:pPr>
            <a:r>
              <a:rPr lang="en" sz="2000" dirty="0" smtClean="0"/>
              <a:t>You can, subject to human rights concerns, ban smoking and growing of cannabis</a:t>
            </a:r>
            <a:endParaRPr lang="en" sz="2000" dirty="0"/>
          </a:p>
          <a:p>
            <a:pPr marL="457200" lvl="0" indent="-228600" rtl="0">
              <a:spcBef>
                <a:spcPts val="0"/>
              </a:spcBef>
              <a:spcAft>
                <a:spcPts val="0"/>
              </a:spcAft>
              <a:buChar char="●"/>
            </a:pPr>
            <a:endParaRPr lang="en" dirty="0" smtClean="0"/>
          </a:p>
          <a:p>
            <a:pPr marL="457200" lvl="0" indent="-228600" rtl="0">
              <a:spcBef>
                <a:spcPts val="0"/>
              </a:spcBef>
              <a:spcAft>
                <a:spcPts val="0"/>
              </a:spcAft>
              <a:buChar char="●"/>
            </a:pPr>
            <a:endParaRPr lang="en" dirty="0" smtClean="0"/>
          </a:p>
        </p:txBody>
      </p:sp>
      <p:sp>
        <p:nvSpPr>
          <p:cNvPr id="212" name="Shape 212"/>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27</a:t>
            </a:fld>
            <a:endParaRPr lang="en"/>
          </a:p>
        </p:txBody>
      </p:sp>
    </p:spTree>
    <p:extLst>
      <p:ext uri="{BB962C8B-B14F-4D97-AF65-F5344CB8AC3E}">
        <p14:creationId xmlns:p14="http://schemas.microsoft.com/office/powerpoint/2010/main" val="2387028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498763"/>
            <a:ext cx="8520599" cy="646545"/>
          </a:xfrm>
        </p:spPr>
        <p:txBody>
          <a:bodyPr/>
          <a:lstStyle/>
          <a:p>
            <a:r>
              <a:rPr lang="en" dirty="0" smtClean="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311700" y="1403927"/>
            <a:ext cx="8520599" cy="2860148"/>
          </a:xfrm>
        </p:spPr>
        <p:txBody>
          <a:bodyPr/>
          <a:lstStyle/>
          <a:p>
            <a:pPr marL="457200" lvl="0" indent="-228600">
              <a:spcBef>
                <a:spcPts val="1200"/>
              </a:spcBef>
              <a:spcAft>
                <a:spcPts val="600"/>
              </a:spcAft>
              <a:buChar char="●"/>
            </a:pPr>
            <a:r>
              <a:rPr lang="en" sz="2000" dirty="0" smtClean="0"/>
              <a:t>Occupancy </a:t>
            </a:r>
            <a:r>
              <a:rPr lang="en" sz="2000" dirty="0"/>
              <a:t>Agreement with smoking </a:t>
            </a:r>
            <a:r>
              <a:rPr lang="en" sz="2000" dirty="0" smtClean="0"/>
              <a:t>prohibition</a:t>
            </a:r>
          </a:p>
          <a:p>
            <a:pPr marL="914400" lvl="1" indent="-228600">
              <a:spcAft>
                <a:spcPts val="0"/>
              </a:spcAft>
              <a:buChar char="○"/>
            </a:pPr>
            <a:endParaRPr lang="en" sz="1600" dirty="0" smtClean="0"/>
          </a:p>
          <a:p>
            <a:pPr marL="914400" lvl="1" indent="-228600">
              <a:spcAft>
                <a:spcPts val="0"/>
              </a:spcAft>
              <a:buChar char="○"/>
            </a:pPr>
            <a:r>
              <a:rPr lang="en" sz="1600" dirty="0" smtClean="0"/>
              <a:t>Consider </a:t>
            </a:r>
            <a:r>
              <a:rPr lang="en" sz="1600" dirty="0"/>
              <a:t>the definition of “smoking</a:t>
            </a:r>
            <a:r>
              <a:rPr lang="en" sz="1600" dirty="0" smtClean="0"/>
              <a:t>” and “vaping”</a:t>
            </a:r>
            <a:endParaRPr lang="en" sz="1600" dirty="0"/>
          </a:p>
          <a:p>
            <a:pPr marL="914400" lvl="1" indent="-228600">
              <a:spcAft>
                <a:spcPts val="0"/>
              </a:spcAft>
              <a:buChar char="○"/>
            </a:pPr>
            <a:r>
              <a:rPr lang="en" sz="1600" dirty="0"/>
              <a:t>Tackling the issue of growing </a:t>
            </a:r>
            <a:r>
              <a:rPr lang="en" sz="1600" dirty="0" smtClean="0"/>
              <a:t>plants</a:t>
            </a:r>
          </a:p>
          <a:p>
            <a:pPr marL="914400" lvl="1" indent="-228600">
              <a:spcAft>
                <a:spcPts val="0"/>
              </a:spcAft>
              <a:buChar char="○"/>
            </a:pPr>
            <a:r>
              <a:rPr lang="en" sz="1600" dirty="0" smtClean="0"/>
              <a:t>Cumbersome to amend and special resolution is required.</a:t>
            </a:r>
            <a:endParaRPr lang="en" sz="1600" dirty="0"/>
          </a:p>
          <a:p>
            <a:pPr marL="228600" lvl="0">
              <a:spcAft>
                <a:spcPts val="0"/>
              </a:spcAft>
            </a:pPr>
            <a:endParaRPr lang="en" dirty="0" smtClean="0"/>
          </a:p>
          <a:p>
            <a:pPr marL="457200" lvl="0" indent="-228600">
              <a:spcAft>
                <a:spcPts val="600"/>
              </a:spcAft>
              <a:buChar char="●"/>
            </a:pPr>
            <a:r>
              <a:rPr lang="en" sz="2000" dirty="0" smtClean="0"/>
              <a:t>Implementation of Policy</a:t>
            </a:r>
          </a:p>
          <a:p>
            <a:pPr marL="914400" lvl="1" indent="-228600">
              <a:spcAft>
                <a:spcPts val="0"/>
              </a:spcAft>
              <a:buChar char="○"/>
            </a:pPr>
            <a:endParaRPr lang="en" sz="1600" dirty="0" smtClean="0"/>
          </a:p>
          <a:p>
            <a:pPr marL="914400" lvl="1" indent="-228600">
              <a:spcAft>
                <a:spcPts val="0"/>
              </a:spcAft>
              <a:buChar char="○"/>
            </a:pPr>
            <a:r>
              <a:rPr lang="en" sz="1600" dirty="0" smtClean="0"/>
              <a:t>Easier to implement as it requires a majority vote resolution at a SGM.</a:t>
            </a:r>
            <a:endParaRPr lang="en" sz="1600" dirty="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28</a:t>
            </a:fld>
            <a:endParaRPr lang="en"/>
          </a:p>
        </p:txBody>
      </p:sp>
    </p:spTree>
    <p:extLst>
      <p:ext uri="{BB962C8B-B14F-4D97-AF65-F5344CB8AC3E}">
        <p14:creationId xmlns:p14="http://schemas.microsoft.com/office/powerpoint/2010/main" val="1520560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b="1" dirty="0"/>
          </a:p>
        </p:txBody>
      </p:sp>
      <p:sp>
        <p:nvSpPr>
          <p:cNvPr id="3" name="Text Placeholder 2"/>
          <p:cNvSpPr>
            <a:spLocks noGrp="1"/>
          </p:cNvSpPr>
          <p:nvPr>
            <p:ph type="body" idx="1"/>
          </p:nvPr>
        </p:nvSpPr>
        <p:spPr>
          <a:xfrm>
            <a:off x="311700" y="847674"/>
            <a:ext cx="8520599" cy="3589571"/>
          </a:xfrm>
        </p:spPr>
        <p:txBody>
          <a:bodyPr>
            <a:normAutofit/>
          </a:bodyPr>
          <a:lstStyle/>
          <a:p>
            <a:pPr marL="0" indent="0">
              <a:buNone/>
            </a:pPr>
            <a:r>
              <a:rPr lang="en-US" sz="1800" dirty="0" smtClean="0"/>
              <a:t>Haddock &amp; Company Additions to the CHF BC Annotated Model Rules 2.0</a:t>
            </a:r>
          </a:p>
          <a:p>
            <a:pPr marL="0" indent="0">
              <a:buNone/>
            </a:pPr>
            <a:endParaRPr lang="en-US" sz="1800" dirty="0"/>
          </a:p>
          <a:p>
            <a:pPr marL="720000" indent="0">
              <a:buNone/>
            </a:pPr>
            <a:r>
              <a:rPr lang="en-US" sz="1800" dirty="0" smtClean="0"/>
              <a:t>7.05	</a:t>
            </a:r>
            <a:r>
              <a:rPr lang="en-US" sz="1800" u="sng" dirty="0" smtClean="0"/>
              <a:t>Vaping</a:t>
            </a:r>
          </a:p>
          <a:p>
            <a:pPr marL="720000" indent="0">
              <a:buNone/>
            </a:pPr>
            <a:endParaRPr lang="en-US" sz="1800" u="sng" dirty="0"/>
          </a:p>
          <a:p>
            <a:pPr marL="900000" indent="0">
              <a:buNone/>
            </a:pPr>
            <a:r>
              <a:rPr lang="en-US" sz="1400" b="1" dirty="0" smtClean="0"/>
              <a:t>COMMENT:	Vaping is also a new addition in the OA.  Vaping was not popular when the Model Rules 2.0 were drafted, so you will not see references to vaping in older versions of the Model Rules.  Vaping has exploded in popularity and Health Canada has yet to make a recommendation on whether it is good or bad for you.  One thing is certain – non-vapers find it annoying.  Consider a vaping ban.</a:t>
            </a:r>
          </a:p>
          <a:p>
            <a:pPr marL="900000" indent="0">
              <a:buNone/>
            </a:pPr>
            <a:endParaRPr lang="en-US" sz="1400" b="1" dirty="0"/>
          </a:p>
          <a:p>
            <a:pPr marL="900000" indent="0">
              <a:buNone/>
            </a:pPr>
            <a:r>
              <a:rPr lang="en-US" sz="1600" dirty="0" smtClean="0"/>
              <a:t>Notwithstanding any other provision to the Occupancy Agreement and the Rules, and in addition to the obligations, rights and remedies set out in Section 7.02:</a:t>
            </a:r>
          </a:p>
          <a:p>
            <a:pPr marL="0" indent="0">
              <a:buNone/>
            </a:pPr>
            <a:endParaRPr lang="en-US" sz="2000" dirty="0"/>
          </a:p>
          <a:p>
            <a:pPr marL="0" indent="0">
              <a:buNone/>
              <a:tabLst>
                <a:tab pos="1433513" algn="l"/>
              </a:tabLst>
            </a:pPr>
            <a:endParaRPr lang="en-CA" sz="1400" b="1" dirty="0" smtClean="0"/>
          </a:p>
          <a:p>
            <a:pPr marL="0" indent="0">
              <a:buNone/>
            </a:pPr>
            <a:endParaRPr lang="en-CA" sz="1400" dirty="0"/>
          </a:p>
          <a:p>
            <a:pPr marL="0" indent="0">
              <a:buNone/>
              <a:tabLst>
                <a:tab pos="1790700" algn="l"/>
              </a:tabLst>
            </a:pPr>
            <a:endParaRPr lang="en-CA" sz="1600" b="1"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29</a:t>
            </a:fld>
            <a:endParaRPr lang="en"/>
          </a:p>
        </p:txBody>
      </p:sp>
    </p:spTree>
    <p:extLst>
      <p:ext uri="{BB962C8B-B14F-4D97-AF65-F5344CB8AC3E}">
        <p14:creationId xmlns:p14="http://schemas.microsoft.com/office/powerpoint/2010/main" val="1724549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311700" y="789124"/>
            <a:ext cx="8520599" cy="4069080"/>
          </a:xfrm>
        </p:spPr>
        <p:txBody>
          <a:bodyPr>
            <a:noAutofit/>
          </a:bodyPr>
          <a:lstStyle/>
          <a:p>
            <a:pPr marL="720000" indent="0">
              <a:buNone/>
            </a:pPr>
            <a:r>
              <a:rPr lang="en-US" sz="1600" dirty="0" smtClean="0"/>
              <a:t>[a]	Vaping is prohibited:</a:t>
            </a:r>
          </a:p>
          <a:p>
            <a:pPr marL="720000" indent="0">
              <a:buNone/>
            </a:pPr>
            <a:endParaRPr lang="en-US" sz="1600" dirty="0"/>
          </a:p>
          <a:p>
            <a:pPr marL="1620000" indent="0">
              <a:spcBef>
                <a:spcPts val="600"/>
              </a:spcBef>
              <a:buNone/>
            </a:pPr>
            <a:r>
              <a:rPr lang="en-US" sz="1600" dirty="0" smtClean="0"/>
              <a:t>[1]		in a unit</a:t>
            </a:r>
          </a:p>
          <a:p>
            <a:pPr marL="1620000" indent="0">
              <a:spcBef>
                <a:spcPts val="600"/>
              </a:spcBef>
              <a:buNone/>
            </a:pPr>
            <a:r>
              <a:rPr lang="en-US" sz="1600" dirty="0" smtClean="0"/>
              <a:t>[2]		on the interior common areas, including but not 							limited to in hallways, elevators, parking garages, 							electrical and mechanical rooms, stairs, storage 							locker areas;</a:t>
            </a:r>
          </a:p>
          <a:p>
            <a:pPr marL="1620000" indent="0">
              <a:spcBef>
                <a:spcPts val="600"/>
              </a:spcBef>
              <a:buNone/>
            </a:pPr>
            <a:r>
              <a:rPr lang="en-US" sz="1600" dirty="0" smtClean="0"/>
              <a:t>[3]		on patios and balconies</a:t>
            </a:r>
          </a:p>
          <a:p>
            <a:pPr marL="1620000" indent="0">
              <a:spcBef>
                <a:spcPts val="600"/>
              </a:spcBef>
              <a:buNone/>
            </a:pPr>
            <a:r>
              <a:rPr lang="en-US" sz="1600" dirty="0" smtClean="0"/>
              <a:t>[4]		within six meters of a door, window or air intake; and</a:t>
            </a:r>
          </a:p>
          <a:p>
            <a:pPr marL="1620000" indent="0">
              <a:spcBef>
                <a:spcPts val="600"/>
              </a:spcBef>
              <a:buNone/>
            </a:pPr>
            <a:r>
              <a:rPr lang="en-US" sz="1600" dirty="0" smtClean="0"/>
              <a:t>[5]		within twenty-five feet of the playground area; and</a:t>
            </a:r>
          </a:p>
          <a:p>
            <a:pPr marL="1620000" indent="0">
              <a:spcBef>
                <a:spcPts val="600"/>
              </a:spcBef>
              <a:buNone/>
            </a:pPr>
            <a:r>
              <a:rPr lang="en-US" sz="1600" dirty="0" smtClean="0"/>
              <a:t>[6]		outdoor space designated as part of the Unit for the 						exclusive use of the Member.</a:t>
            </a:r>
            <a:endParaRPr lang="en-CA" sz="16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30</a:t>
            </a:fld>
            <a:endParaRPr lang="en"/>
          </a:p>
        </p:txBody>
      </p:sp>
    </p:spTree>
    <p:extLst>
      <p:ext uri="{BB962C8B-B14F-4D97-AF65-F5344CB8AC3E}">
        <p14:creationId xmlns:p14="http://schemas.microsoft.com/office/powerpoint/2010/main" val="4292272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4849" y="267606"/>
            <a:ext cx="6093967" cy="838818"/>
          </a:xfrm>
        </p:spPr>
        <p:txBody>
          <a:bodyPr>
            <a:normAutofit/>
          </a:bodyPr>
          <a:lstStyle/>
          <a:p>
            <a:r>
              <a:rPr lang="en" dirty="0">
                <a:latin typeface="Arial Black" panose="020B0A04020102020204" pitchFamily="34" charset="0"/>
              </a:rPr>
              <a:t>Prevention</a:t>
            </a:r>
            <a:endParaRPr lang="en-CA" dirty="0"/>
          </a:p>
        </p:txBody>
      </p:sp>
      <p:sp>
        <p:nvSpPr>
          <p:cNvPr id="3" name="Content Placeholder 2"/>
          <p:cNvSpPr>
            <a:spLocks noGrp="1"/>
          </p:cNvSpPr>
          <p:nvPr>
            <p:ph idx="1"/>
          </p:nvPr>
        </p:nvSpPr>
        <p:spPr>
          <a:xfrm>
            <a:off x="508001" y="996696"/>
            <a:ext cx="6447501" cy="3534326"/>
          </a:xfrm>
        </p:spPr>
        <p:txBody>
          <a:bodyPr/>
          <a:lstStyle/>
          <a:p>
            <a:pPr marL="900000"/>
            <a:r>
              <a:rPr lang="en-US" sz="1600" dirty="0" smtClean="0"/>
              <a:t>[b]</a:t>
            </a:r>
            <a:r>
              <a:rPr lang="en-US" sz="1600" dirty="0"/>
              <a:t>	</a:t>
            </a:r>
            <a:r>
              <a:rPr lang="en-US" sz="1600" dirty="0" smtClean="0"/>
              <a:t>“Vaping” shall include the inhaling, exhaling, burning or ordinary use of any electrical or mechanical device to produce vapor which primary purpose to inhale or any other device that produces vapor for the primary purpose of inhaling, humidifier excluded.</a:t>
            </a:r>
          </a:p>
          <a:p>
            <a:endParaRPr lang="en-US" sz="1800" dirty="0"/>
          </a:p>
          <a:p>
            <a:r>
              <a:rPr lang="en-US" sz="1400" b="1" dirty="0" smtClean="0"/>
              <a:t>COMMENT:  </a:t>
            </a:r>
            <a:r>
              <a:rPr lang="en-US" sz="1400" b="1" dirty="0" smtClean="0"/>
              <a:t>The </a:t>
            </a:r>
            <a:r>
              <a:rPr lang="en-US" sz="1400" b="1" i="1" dirty="0" smtClean="0"/>
              <a:t>Cannabis Control &amp; Licensing Act</a:t>
            </a:r>
            <a:r>
              <a:rPr lang="en-US" sz="1400" b="1" dirty="0" smtClean="0"/>
              <a:t> regulates </a:t>
            </a:r>
            <a:r>
              <a:rPr lang="en-US" sz="1400" b="1" dirty="0" smtClean="0"/>
              <a:t>the use of recreational </a:t>
            </a:r>
            <a:r>
              <a:rPr lang="en-US" sz="1400" b="1" dirty="0" smtClean="0"/>
              <a:t>cannabis and </a:t>
            </a:r>
            <a:r>
              <a:rPr lang="en-US" sz="1400" b="1" dirty="0" smtClean="0"/>
              <a:t>also permits persons to grown a certain amount of </a:t>
            </a:r>
            <a:r>
              <a:rPr lang="en-US" sz="1400" b="1" dirty="0" smtClean="0"/>
              <a:t>plants </a:t>
            </a:r>
            <a:r>
              <a:rPr lang="en-US" sz="1400" b="1" dirty="0" smtClean="0"/>
              <a:t>for personal use.  There are many negative factors associated with the production of </a:t>
            </a:r>
            <a:r>
              <a:rPr lang="en-US" sz="1400" b="1" dirty="0" smtClean="0"/>
              <a:t>cannabis </a:t>
            </a:r>
            <a:r>
              <a:rPr lang="en-US" sz="1400" b="1" dirty="0" smtClean="0"/>
              <a:t>and Co-ops are permitted to ban their members from cultivating </a:t>
            </a:r>
            <a:r>
              <a:rPr lang="en-US" sz="1400" b="1" dirty="0" smtClean="0"/>
              <a:t>cannabis.  </a:t>
            </a:r>
            <a:r>
              <a:rPr lang="en-US" sz="1400" b="1" dirty="0" smtClean="0"/>
              <a:t>Consider a ban under this optional clause. </a:t>
            </a:r>
            <a:endParaRPr lang="en-US" sz="1400" b="1" dirty="0"/>
          </a:p>
          <a:p>
            <a:endParaRPr lang="en-CA" dirty="0"/>
          </a:p>
        </p:txBody>
      </p:sp>
      <p:sp>
        <p:nvSpPr>
          <p:cNvPr id="4" name="Slide Number Placeholder 3"/>
          <p:cNvSpPr>
            <a:spLocks noGrp="1"/>
          </p:cNvSpPr>
          <p:nvPr>
            <p:ph type="sldNum" sz="quarter" idx="12"/>
          </p:nvPr>
        </p:nvSpPr>
        <p:spPr/>
        <p:txBody>
          <a:bodyPr/>
          <a:lstStyle/>
          <a:p>
            <a:pPr lvl="0">
              <a:spcBef>
                <a:spcPts val="0"/>
              </a:spcBef>
              <a:buNone/>
            </a:pPr>
            <a:fld id="{00000000-1234-1234-1234-123412341234}" type="slidenum">
              <a:rPr lang="en" smtClean="0"/>
              <a:t>31</a:t>
            </a:fld>
            <a:endParaRPr lang="en"/>
          </a:p>
        </p:txBody>
      </p:sp>
    </p:spTree>
    <p:extLst>
      <p:ext uri="{BB962C8B-B14F-4D97-AF65-F5344CB8AC3E}">
        <p14:creationId xmlns:p14="http://schemas.microsoft.com/office/powerpoint/2010/main" val="906610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 dirty="0">
                <a:latin typeface="Arial Black" panose="020B0A04020102020204" pitchFamily="34" charset="0"/>
              </a:rPr>
              <a:t>Prevention</a:t>
            </a:r>
            <a:endParaRPr lang="en-CA" dirty="0"/>
          </a:p>
        </p:txBody>
      </p:sp>
      <p:sp>
        <p:nvSpPr>
          <p:cNvPr id="3" name="Text Placeholder 2"/>
          <p:cNvSpPr>
            <a:spLocks noGrp="1"/>
          </p:cNvSpPr>
          <p:nvPr>
            <p:ph idx="1"/>
          </p:nvPr>
        </p:nvSpPr>
        <p:spPr>
          <a:xfrm>
            <a:off x="508001" y="1152144"/>
            <a:ext cx="6447501" cy="3378878"/>
          </a:xfrm>
        </p:spPr>
        <p:txBody>
          <a:bodyPr>
            <a:normAutofit/>
          </a:bodyPr>
          <a:lstStyle/>
          <a:p>
            <a:pPr marL="0" indent="0">
              <a:buNone/>
            </a:pPr>
            <a:endParaRPr lang="en-US" dirty="0" smtClean="0"/>
          </a:p>
          <a:p>
            <a:pPr marL="720000" indent="0">
              <a:buNone/>
            </a:pPr>
            <a:r>
              <a:rPr lang="en-US" sz="1600" dirty="0" smtClean="0"/>
              <a:t>7.06</a:t>
            </a:r>
            <a:r>
              <a:rPr lang="en-US" sz="1600" dirty="0"/>
              <a:t>	</a:t>
            </a:r>
            <a:r>
              <a:rPr lang="en-US" sz="1600" u="sng" dirty="0" smtClean="0"/>
              <a:t>Cannabis plants</a:t>
            </a:r>
            <a:endParaRPr lang="en-US" sz="1600" u="sng" dirty="0"/>
          </a:p>
          <a:p>
            <a:pPr marL="720000" indent="0">
              <a:buNone/>
            </a:pPr>
            <a:endParaRPr lang="en-US" sz="1600" b="1" dirty="0" smtClean="0"/>
          </a:p>
          <a:p>
            <a:pPr marL="900000" indent="0">
              <a:spcBef>
                <a:spcPts val="0"/>
              </a:spcBef>
              <a:buNone/>
            </a:pPr>
            <a:r>
              <a:rPr lang="en-US" sz="1600" b="1" dirty="0" smtClean="0"/>
              <a:t>The Member shall not, nor shall the Member’s family, guests or invitees grow or attempt to grow cannabis or cannabis plants as those terms are defined in Federal </a:t>
            </a:r>
            <a:r>
              <a:rPr lang="en-US" sz="1600" b="1" i="1" dirty="0" smtClean="0"/>
              <a:t>Cannabis Act</a:t>
            </a:r>
            <a:r>
              <a:rPr lang="en-US" sz="1600" b="1" dirty="0" smtClean="0"/>
              <a:t> as it is from time to time, anywhere within the Member’s unit or on any common area exclusively used by the member or member’s family, such as balconies and patios, not on any common area anywhere on the Development.</a:t>
            </a:r>
            <a:endParaRPr lang="en-CA" sz="1600" dirty="0"/>
          </a:p>
        </p:txBody>
      </p:sp>
      <p:sp>
        <p:nvSpPr>
          <p:cNvPr id="4" name="Slide Number Placeholder 3"/>
          <p:cNvSpPr>
            <a:spLocks noGrp="1"/>
          </p:cNvSpPr>
          <p:nvPr>
            <p:ph type="sldNum" sz="quarter" idx="12"/>
          </p:nvPr>
        </p:nvSpPr>
        <p:spPr/>
        <p:txBody>
          <a:bodyPr/>
          <a:lstStyle/>
          <a:p>
            <a:pPr lvl="0">
              <a:spcBef>
                <a:spcPts val="0"/>
              </a:spcBef>
              <a:buNone/>
            </a:pPr>
            <a:fld id="{00000000-1234-1234-1234-123412341234}" type="slidenum">
              <a:rPr lang="en" smtClean="0"/>
              <a:t>32</a:t>
            </a:fld>
            <a:endParaRPr lang="en"/>
          </a:p>
        </p:txBody>
      </p:sp>
    </p:spTree>
    <p:extLst>
      <p:ext uri="{BB962C8B-B14F-4D97-AF65-F5344CB8AC3E}">
        <p14:creationId xmlns:p14="http://schemas.microsoft.com/office/powerpoint/2010/main" val="45358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699" y="434109"/>
            <a:ext cx="8520599" cy="618837"/>
          </a:xfrm>
        </p:spPr>
        <p:txBody>
          <a:bodyPr>
            <a:normAutofit/>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92363" y="988291"/>
            <a:ext cx="8946585" cy="3897745"/>
          </a:xfrm>
        </p:spPr>
        <p:txBody>
          <a:bodyPr>
            <a:normAutofit/>
          </a:bodyPr>
          <a:lstStyle/>
          <a:p>
            <a:pPr marL="228600" lvl="0" indent="0">
              <a:spcAft>
                <a:spcPts val="600"/>
              </a:spcAft>
              <a:buNone/>
            </a:pPr>
            <a:r>
              <a:rPr lang="en" sz="1800" b="1" dirty="0" smtClean="0"/>
              <a:t>Co-op Occupancy Agreement</a:t>
            </a:r>
            <a:endParaRPr lang="en" sz="1800" b="1" dirty="0"/>
          </a:p>
          <a:p>
            <a:pPr marL="0" indent="0">
              <a:lnSpc>
                <a:spcPct val="100000"/>
              </a:lnSpc>
              <a:spcAft>
                <a:spcPts val="0"/>
              </a:spcAft>
              <a:buNone/>
            </a:pPr>
            <a:endParaRPr lang="en-US" sz="2000" b="1" dirty="0"/>
          </a:p>
          <a:p>
            <a:pPr marL="685800" lvl="2" indent="0">
              <a:buNone/>
            </a:pPr>
            <a:r>
              <a:rPr lang="en-CA" sz="1600" b="1" i="1" dirty="0"/>
              <a:t>1.01	</a:t>
            </a:r>
            <a:r>
              <a:rPr lang="en-CA" sz="1600" b="1" i="1" u="sng" dirty="0"/>
              <a:t>Breach of conditions</a:t>
            </a:r>
            <a:endParaRPr lang="en-CA" sz="1600" b="1" i="1" dirty="0"/>
          </a:p>
          <a:p>
            <a:pPr marL="685800" lvl="2" indent="0">
              <a:buNone/>
            </a:pPr>
            <a:endParaRPr lang="en-CA" sz="1600" i="1" dirty="0" smtClean="0"/>
          </a:p>
          <a:p>
            <a:pPr marL="685800" lvl="2" indent="0">
              <a:buNone/>
            </a:pPr>
            <a:r>
              <a:rPr lang="en-CA" sz="1600" i="1" dirty="0" smtClean="0"/>
              <a:t>This </a:t>
            </a:r>
            <a:r>
              <a:rPr lang="en-CA" sz="1600" i="1" dirty="0"/>
              <a:t>Occupancy Agreement and the term hereby created shall be subject to the conditions herein set forth, and shall come to an end upon withdrawal from or termination of membership.</a:t>
            </a:r>
          </a:p>
          <a:p>
            <a:pPr marL="0" indent="0">
              <a:buNone/>
            </a:pPr>
            <a:endParaRPr lang="en-CA" b="1" dirty="0" smtClean="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33</a:t>
            </a:fld>
            <a:endParaRPr lang="en"/>
          </a:p>
        </p:txBody>
      </p:sp>
    </p:spTree>
    <p:extLst>
      <p:ext uri="{BB962C8B-B14F-4D97-AF65-F5344CB8AC3E}">
        <p14:creationId xmlns:p14="http://schemas.microsoft.com/office/powerpoint/2010/main" val="4120907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434109"/>
            <a:ext cx="8520599" cy="665018"/>
          </a:xfrm>
        </p:spPr>
        <p:txBody>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311700" y="1265381"/>
            <a:ext cx="8520599" cy="3415628"/>
          </a:xfrm>
        </p:spPr>
        <p:txBody>
          <a:bodyPr>
            <a:normAutofit fontScale="47500" lnSpcReduction="20000"/>
          </a:bodyPr>
          <a:lstStyle/>
          <a:p>
            <a:pPr marL="685800" lvl="2" indent="0">
              <a:buNone/>
            </a:pPr>
            <a:r>
              <a:rPr lang="en-CA" sz="3400" b="1" i="1" dirty="0"/>
              <a:t>1.02	</a:t>
            </a:r>
            <a:r>
              <a:rPr lang="en-CA" sz="3400" b="1" i="1" u="sng" dirty="0"/>
              <a:t> Rules </a:t>
            </a:r>
          </a:p>
          <a:p>
            <a:pPr marL="685800" lvl="2" indent="0">
              <a:buNone/>
            </a:pPr>
            <a:endParaRPr lang="en-CA" sz="3400" b="1" i="1" u="sng" dirty="0"/>
          </a:p>
          <a:p>
            <a:pPr marL="685800" lvl="2" indent="0">
              <a:spcBef>
                <a:spcPts val="600"/>
              </a:spcBef>
              <a:buNone/>
            </a:pPr>
            <a:r>
              <a:rPr lang="en-CA" sz="3400" i="1" dirty="0"/>
              <a:t>The term of the Occupancy Agreement and possession of the Unit by the Member is subject to:</a:t>
            </a:r>
          </a:p>
          <a:p>
            <a:pPr marL="685800" lvl="2" indent="0">
              <a:buNone/>
            </a:pPr>
            <a:r>
              <a:rPr lang="en-CA" sz="3400" i="1" dirty="0"/>
              <a:t> </a:t>
            </a:r>
          </a:p>
          <a:p>
            <a:pPr marL="685800" lvl="2" indent="0">
              <a:spcBef>
                <a:spcPts val="600"/>
              </a:spcBef>
              <a:buNone/>
            </a:pPr>
            <a:r>
              <a:rPr lang="en-CA" sz="3400" i="1" dirty="0"/>
              <a:t>[a]	the terms and conditions set out in the Rules of the Co‑op as </a:t>
            </a:r>
            <a:r>
              <a:rPr lang="en-CA" sz="3400" i="1" dirty="0" smtClean="0"/>
              <a:t>amended </a:t>
            </a:r>
            <a:r>
              <a:rPr lang="en-CA" sz="3400" i="1" dirty="0"/>
              <a:t>from time to </a:t>
            </a:r>
            <a:r>
              <a:rPr lang="en-CA" sz="3400" i="1" dirty="0" smtClean="0"/>
              <a:t>time;</a:t>
            </a:r>
          </a:p>
          <a:p>
            <a:pPr marL="685800" lvl="2" indent="0">
              <a:spcBef>
                <a:spcPts val="600"/>
              </a:spcBef>
              <a:buNone/>
            </a:pPr>
            <a:endParaRPr lang="en-CA" sz="3400" i="1" dirty="0"/>
          </a:p>
          <a:p>
            <a:pPr marL="685800" lvl="2" indent="0">
              <a:spcBef>
                <a:spcPts val="600"/>
              </a:spcBef>
              <a:buNone/>
            </a:pPr>
            <a:r>
              <a:rPr lang="en-CA" sz="3400" i="1" dirty="0"/>
              <a:t>[b]	relevant and applicable zoning, health, or other laws of the </a:t>
            </a:r>
            <a:r>
              <a:rPr lang="en-CA" sz="3400" i="1" dirty="0" smtClean="0"/>
              <a:t>municipal</a:t>
            </a:r>
            <a:r>
              <a:rPr lang="en-CA" sz="3400" i="1" dirty="0"/>
              <a:t>, provincial, or </a:t>
            </a:r>
            <a:r>
              <a:rPr lang="en-CA" sz="3400" i="1" dirty="0" smtClean="0"/>
              <a:t>federal </a:t>
            </a:r>
            <a:r>
              <a:rPr lang="en-CA" sz="3400" i="1" dirty="0"/>
              <a:t>governments; and </a:t>
            </a:r>
            <a:endParaRPr lang="en-CA" sz="3400" i="1" dirty="0" smtClean="0"/>
          </a:p>
          <a:p>
            <a:pPr marL="685800" lvl="2" indent="0">
              <a:spcBef>
                <a:spcPts val="600"/>
              </a:spcBef>
              <a:buNone/>
            </a:pPr>
            <a:endParaRPr lang="en-CA" sz="3400" i="1" dirty="0"/>
          </a:p>
          <a:p>
            <a:pPr marL="685800" lvl="2" indent="0">
              <a:spcBef>
                <a:spcPts val="600"/>
              </a:spcBef>
              <a:buNone/>
            </a:pPr>
            <a:r>
              <a:rPr lang="en-CA" sz="3400" i="1" dirty="0"/>
              <a:t>[c]	the terms and conditions of any mortgages or other </a:t>
            </a:r>
            <a:r>
              <a:rPr lang="en-CA" sz="3400" i="1" dirty="0" smtClean="0"/>
              <a:t>agreements between </a:t>
            </a:r>
            <a:r>
              <a:rPr lang="en-CA" sz="3400" i="1" dirty="0"/>
              <a:t>the Co‑op </a:t>
            </a:r>
            <a:r>
              <a:rPr lang="en-CA" sz="3400" i="1" dirty="0" smtClean="0"/>
              <a:t>and </a:t>
            </a:r>
            <a:r>
              <a:rPr lang="en-CA" sz="3400" i="1" dirty="0"/>
              <a:t>any federal, provincial or </a:t>
            </a:r>
            <a:r>
              <a:rPr lang="en-CA" sz="3400" i="1" dirty="0" smtClean="0"/>
              <a:t>municipal </a:t>
            </a:r>
            <a:r>
              <a:rPr lang="en-CA" sz="3400" i="1" dirty="0"/>
              <a:t>authority</a:t>
            </a:r>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34</a:t>
            </a:fld>
            <a:endParaRPr lang="en"/>
          </a:p>
        </p:txBody>
      </p:sp>
    </p:spTree>
    <p:extLst>
      <p:ext uri="{BB962C8B-B14F-4D97-AF65-F5344CB8AC3E}">
        <p14:creationId xmlns:p14="http://schemas.microsoft.com/office/powerpoint/2010/main" val="3234803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311700" y="974785"/>
            <a:ext cx="8520599" cy="3450566"/>
          </a:xfrm>
        </p:spPr>
        <p:txBody>
          <a:bodyPr>
            <a:normAutofit/>
          </a:bodyPr>
          <a:lstStyle/>
          <a:p>
            <a:pPr marL="685800" lvl="2" indent="0">
              <a:buNone/>
            </a:pPr>
            <a:r>
              <a:rPr lang="en-CA" sz="1700" b="1" i="1" dirty="0"/>
              <a:t>6.01	</a:t>
            </a:r>
            <a:r>
              <a:rPr lang="en-CA" sz="1700" b="1" i="1" u="sng" dirty="0"/>
              <a:t>Comply with Rules and Policies</a:t>
            </a:r>
            <a:endParaRPr lang="en-CA" sz="1700" b="1" i="1" dirty="0"/>
          </a:p>
          <a:p>
            <a:pPr marL="685800" lvl="2" indent="0">
              <a:spcBef>
                <a:spcPts val="1800"/>
              </a:spcBef>
              <a:buNone/>
            </a:pPr>
            <a:r>
              <a:rPr lang="en-CA" sz="1700" i="1" dirty="0"/>
              <a:t>The Member shall comply with and cause the Member's family, guests, employees and any other person occupying or visiting the Unit to comply with all the terms, conditions and provisions of this Occupancy Agreement and </a:t>
            </a:r>
          </a:p>
          <a:p>
            <a:pPr marL="685800" lvl="2" indent="0">
              <a:buNone/>
            </a:pPr>
            <a:r>
              <a:rPr lang="en-CA" sz="1700" i="1" dirty="0"/>
              <a:t> </a:t>
            </a:r>
          </a:p>
          <a:p>
            <a:pPr marL="685800" lvl="2" indent="0">
              <a:buNone/>
            </a:pPr>
            <a:r>
              <a:rPr lang="en-CA" sz="1700" i="1" dirty="0"/>
              <a:t>[a]	the terms and conditions set out in the Memorandum, the </a:t>
            </a:r>
            <a:r>
              <a:rPr lang="en-CA" sz="1700" i="1" dirty="0" smtClean="0"/>
              <a:t>Rules </a:t>
            </a:r>
            <a:r>
              <a:rPr lang="en-CA" sz="1700" i="1" dirty="0"/>
              <a:t>and the Policies of the Co‑op as amended from time to </a:t>
            </a:r>
            <a:r>
              <a:rPr lang="en-CA" sz="1700" i="1" dirty="0" smtClean="0"/>
              <a:t>time</a:t>
            </a:r>
            <a:r>
              <a:rPr lang="en-CA" sz="1700" i="1" dirty="0"/>
              <a:t>; and </a:t>
            </a:r>
          </a:p>
          <a:p>
            <a:pPr marL="685800" lvl="2" indent="0">
              <a:lnSpc>
                <a:spcPct val="150000"/>
              </a:lnSpc>
              <a:buNone/>
            </a:pPr>
            <a:r>
              <a:rPr lang="en-CA" sz="1700" i="1" dirty="0"/>
              <a:t>[b]	all changes and additions to the Occupancy Agreement </a:t>
            </a:r>
          </a:p>
          <a:p>
            <a:pPr marL="685800" lvl="2" indent="0">
              <a:spcBef>
                <a:spcPts val="600"/>
              </a:spcBef>
              <a:buNone/>
            </a:pPr>
            <a:endParaRPr lang="en-CA" sz="1700" i="1" dirty="0" smtClean="0"/>
          </a:p>
          <a:p>
            <a:pPr marL="685800" lvl="2" indent="0">
              <a:spcBef>
                <a:spcPts val="600"/>
              </a:spcBef>
              <a:buNone/>
            </a:pPr>
            <a:r>
              <a:rPr lang="en-CA" sz="1700" i="1" dirty="0" smtClean="0"/>
              <a:t>to </a:t>
            </a:r>
            <a:r>
              <a:rPr lang="en-CA" sz="1700" i="1" dirty="0"/>
              <a:t>the same extent as if they were herein incorporated.</a:t>
            </a:r>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35</a:t>
            </a:fld>
            <a:endParaRPr lang="en"/>
          </a:p>
        </p:txBody>
      </p:sp>
    </p:spTree>
    <p:extLst>
      <p:ext uri="{BB962C8B-B14F-4D97-AF65-F5344CB8AC3E}">
        <p14:creationId xmlns:p14="http://schemas.microsoft.com/office/powerpoint/2010/main" val="285982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p:txBody>
          <a:bodyPr>
            <a:normAutofit fontScale="92500" lnSpcReduction="20000"/>
          </a:bodyPr>
          <a:lstStyle/>
          <a:p>
            <a:pPr marL="342900" lvl="1" indent="0">
              <a:buNone/>
            </a:pPr>
            <a:r>
              <a:rPr lang="en-CA" sz="2000" b="1" i="1" dirty="0"/>
              <a:t>7.02	</a:t>
            </a:r>
            <a:r>
              <a:rPr lang="en-CA" sz="2000" b="1" i="1" u="sng" dirty="0"/>
              <a:t>Good neighbour provision</a:t>
            </a:r>
            <a:endParaRPr lang="en-CA" sz="2000" b="1" i="1" dirty="0"/>
          </a:p>
          <a:p>
            <a:pPr marL="342900" lvl="1" indent="0">
              <a:spcBef>
                <a:spcPts val="1800"/>
              </a:spcBef>
              <a:buNone/>
            </a:pPr>
            <a:r>
              <a:rPr lang="en-CA" sz="2000" i="1" dirty="0" smtClean="0"/>
              <a:t>The </a:t>
            </a:r>
            <a:r>
              <a:rPr lang="en-CA" sz="2000" i="1" dirty="0"/>
              <a:t>Member shall not use the Unit and shall not permit any person occupying or visiting the Unit to use the Unit in any way or engage in conduct which:</a:t>
            </a:r>
          </a:p>
          <a:p>
            <a:pPr marL="342900" lvl="1" indent="0">
              <a:buNone/>
            </a:pPr>
            <a:r>
              <a:rPr lang="en-CA" sz="2000" i="1" dirty="0"/>
              <a:t> </a:t>
            </a:r>
          </a:p>
          <a:p>
            <a:pPr marL="342900" lvl="1" indent="0">
              <a:buNone/>
            </a:pPr>
            <a:r>
              <a:rPr lang="en-CA" sz="2000" i="1" dirty="0" smtClean="0"/>
              <a:t>[a]	interferes </a:t>
            </a:r>
            <a:r>
              <a:rPr lang="en-CA" sz="2000" i="1" dirty="0"/>
              <a:t>with or disturbs other members’ quiet or peaceful </a:t>
            </a:r>
            <a:r>
              <a:rPr lang="en-CA" sz="2000" i="1" dirty="0" smtClean="0"/>
              <a:t>enjoyment </a:t>
            </a:r>
            <a:r>
              <a:rPr lang="en-CA" sz="2000" i="1" dirty="0"/>
              <a:t>of the Development;</a:t>
            </a:r>
          </a:p>
          <a:p>
            <a:pPr marL="342900" lvl="1" indent="0">
              <a:spcBef>
                <a:spcPts val="600"/>
              </a:spcBef>
              <a:buNone/>
            </a:pPr>
            <a:r>
              <a:rPr lang="en-CA" sz="2000" i="1" dirty="0" smtClean="0"/>
              <a:t>[b]	unreasonably </a:t>
            </a:r>
            <a:r>
              <a:rPr lang="en-CA" sz="2000" i="1" dirty="0"/>
              <a:t>annoys or interferes with the other members of the </a:t>
            </a:r>
            <a:r>
              <a:rPr lang="en-CA" sz="2000" i="1" dirty="0" smtClean="0"/>
              <a:t>Co‑op </a:t>
            </a:r>
            <a:r>
              <a:rPr lang="en-CA" sz="2000" i="1" dirty="0"/>
              <a:t>by sound, conduct or other activity</a:t>
            </a:r>
            <a:r>
              <a:rPr lang="en-CA" sz="2000" i="1" dirty="0" smtClean="0"/>
              <a:t>;</a:t>
            </a:r>
          </a:p>
          <a:p>
            <a:pPr marL="342900" lvl="1" indent="0">
              <a:spcBef>
                <a:spcPts val="600"/>
              </a:spcBef>
              <a:buNone/>
            </a:pPr>
            <a:r>
              <a:rPr lang="en-CA" sz="2000" i="1" dirty="0" smtClean="0"/>
              <a:t>[e]</a:t>
            </a:r>
            <a:r>
              <a:rPr lang="en-CA" sz="2000" i="1" dirty="0"/>
              <a:t>	injures the reputation of the Co‑op; or </a:t>
            </a:r>
          </a:p>
          <a:p>
            <a:pPr marL="342900" lvl="1" indent="0">
              <a:spcBef>
                <a:spcPts val="600"/>
              </a:spcBef>
              <a:buNone/>
            </a:pPr>
            <a:r>
              <a:rPr lang="en-CA" sz="2000" i="1" dirty="0"/>
              <a:t>[f]	in any other way breaches this Occupancy Agreement or any Policy.</a:t>
            </a:r>
          </a:p>
          <a:p>
            <a:pPr marL="342900" lvl="1" indent="0">
              <a:spcBef>
                <a:spcPts val="600"/>
              </a:spcBef>
              <a:buNone/>
            </a:pPr>
            <a:endParaRPr lang="en-CA" sz="2000" i="1" dirty="0"/>
          </a:p>
          <a:p>
            <a:pPr marL="342900" lvl="1"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36</a:t>
            </a:fld>
            <a:endParaRPr lang="en"/>
          </a:p>
        </p:txBody>
      </p:sp>
    </p:spTree>
    <p:extLst>
      <p:ext uri="{BB962C8B-B14F-4D97-AF65-F5344CB8AC3E}">
        <p14:creationId xmlns:p14="http://schemas.microsoft.com/office/powerpoint/2010/main" val="2920837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p:txBody>
          <a:bodyPr>
            <a:normAutofit fontScale="92500" lnSpcReduction="10000"/>
          </a:bodyPr>
          <a:lstStyle/>
          <a:p>
            <a:pPr marL="342900" lvl="1" indent="0">
              <a:buNone/>
            </a:pPr>
            <a:r>
              <a:rPr lang="en-CA" sz="2000" b="1" i="1" dirty="0"/>
              <a:t>7.04 	Smoking</a:t>
            </a:r>
          </a:p>
          <a:p>
            <a:pPr marL="342900" lvl="1" indent="0">
              <a:spcBef>
                <a:spcPts val="1800"/>
              </a:spcBef>
              <a:buNone/>
            </a:pPr>
            <a:r>
              <a:rPr lang="en-CA" sz="2000" i="1" dirty="0"/>
              <a:t>Notwithstanding any other provision to the Occupancy Agreement and the Rules, and in addition to the obligations, rights and remedies set out in Section 7.02:</a:t>
            </a:r>
          </a:p>
          <a:p>
            <a:pPr marL="342900" lvl="1" indent="0">
              <a:buNone/>
            </a:pPr>
            <a:r>
              <a:rPr lang="en-CA" sz="2000" i="1" dirty="0"/>
              <a:t> </a:t>
            </a:r>
          </a:p>
          <a:p>
            <a:pPr marL="342900" lvl="1" indent="0">
              <a:buNone/>
            </a:pPr>
            <a:r>
              <a:rPr lang="en-CA" sz="2000" i="1" dirty="0"/>
              <a:t>[a]	Smoking is prohibited:</a:t>
            </a:r>
          </a:p>
          <a:p>
            <a:pPr marL="342900" lvl="1" indent="0">
              <a:buNone/>
            </a:pPr>
            <a:r>
              <a:rPr lang="en-CA" sz="2000" i="1" dirty="0"/>
              <a:t> </a:t>
            </a:r>
          </a:p>
          <a:p>
            <a:pPr marL="1543050" lvl="3" indent="-514350">
              <a:buFont typeface="+mj-lt"/>
              <a:buAutoNum type="arabicParenR"/>
            </a:pPr>
            <a:r>
              <a:rPr lang="en-CA" sz="2000" i="1" dirty="0"/>
              <a:t>in a Unit;</a:t>
            </a:r>
          </a:p>
          <a:p>
            <a:pPr marL="1543050" lvl="3" indent="-514350">
              <a:spcBef>
                <a:spcPts val="600"/>
              </a:spcBef>
              <a:buFont typeface="+mj-lt"/>
              <a:buAutoNum type="arabicParenR"/>
            </a:pPr>
            <a:r>
              <a:rPr lang="en-CA" sz="2000" i="1" dirty="0"/>
              <a:t>on the interior common areas, including but not limited to in hallways, elevators, parking garages, electrical and mechanical rooms, stairs, storage locker areas;</a:t>
            </a:r>
          </a:p>
          <a:p>
            <a:pPr marL="514350" indent="-514350">
              <a:buFont typeface="+mj-lt"/>
              <a:buAutoNum type="romanLcPeriod"/>
            </a:pPr>
            <a:endParaRPr lang="en-US" dirty="0" smtClean="0"/>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37</a:t>
            </a:fld>
            <a:endParaRPr lang="en"/>
          </a:p>
        </p:txBody>
      </p:sp>
    </p:spTree>
    <p:extLst>
      <p:ext uri="{BB962C8B-B14F-4D97-AF65-F5344CB8AC3E}">
        <p14:creationId xmlns:p14="http://schemas.microsoft.com/office/powerpoint/2010/main" val="520724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p:txBody>
          <a:bodyPr>
            <a:normAutofit/>
          </a:bodyPr>
          <a:lstStyle/>
          <a:p>
            <a:pPr marL="1371600" lvl="3" indent="-342900">
              <a:buFont typeface="+mj-lt"/>
              <a:buAutoNum type="arabicParenR" startAt="3"/>
            </a:pPr>
            <a:r>
              <a:rPr lang="en-CA" sz="1600" i="1" dirty="0"/>
              <a:t>on patios and balconies;</a:t>
            </a:r>
          </a:p>
          <a:p>
            <a:pPr marL="1371600" lvl="3" indent="-342900">
              <a:spcBef>
                <a:spcPts val="600"/>
              </a:spcBef>
              <a:buFont typeface="+mj-lt"/>
              <a:buAutoNum type="arabicParenR" startAt="3"/>
            </a:pPr>
            <a:r>
              <a:rPr lang="en-CA" sz="1600" i="1" dirty="0"/>
              <a:t>within six metres of a door, window or air intake;</a:t>
            </a:r>
            <a:r>
              <a:rPr lang="en-CA" sz="1600" b="1" i="1" dirty="0"/>
              <a:t> </a:t>
            </a:r>
            <a:endParaRPr lang="en-CA" sz="1600" i="1" dirty="0"/>
          </a:p>
          <a:p>
            <a:pPr marL="1371600" lvl="3" indent="-342900">
              <a:spcBef>
                <a:spcPts val="600"/>
              </a:spcBef>
              <a:buFont typeface="+mj-lt"/>
              <a:buAutoNum type="arabicParenR" startAt="3"/>
            </a:pPr>
            <a:r>
              <a:rPr lang="en-CA" sz="1600" i="1" dirty="0"/>
              <a:t>within twenty-five metres of the playground area; and</a:t>
            </a:r>
            <a:r>
              <a:rPr lang="en-CA" sz="1600" b="1" i="1" dirty="0"/>
              <a:t> </a:t>
            </a:r>
            <a:endParaRPr lang="en-CA" sz="1600" i="1" dirty="0"/>
          </a:p>
          <a:p>
            <a:pPr marL="1371600" lvl="3" indent="-342900">
              <a:spcBef>
                <a:spcPts val="600"/>
              </a:spcBef>
              <a:buFont typeface="+mj-lt"/>
              <a:buAutoNum type="arabicParenR" startAt="3"/>
            </a:pPr>
            <a:r>
              <a:rPr lang="en-CA" sz="1600" i="1" dirty="0"/>
              <a:t>outdoor space designated as part of the Unit for the exclusive use of the Member</a:t>
            </a:r>
            <a:r>
              <a:rPr lang="en-CA" sz="1600" i="1" dirty="0" smtClean="0"/>
              <a:t>.</a:t>
            </a:r>
          </a:p>
          <a:p>
            <a:pPr marL="1028700" lvl="3" indent="0">
              <a:spcBef>
                <a:spcPts val="600"/>
              </a:spcBef>
              <a:buNone/>
            </a:pPr>
            <a:endParaRPr lang="en-CA" sz="1600" i="1" dirty="0"/>
          </a:p>
          <a:p>
            <a:pPr marL="342900" lvl="1" indent="0">
              <a:buNone/>
            </a:pPr>
            <a:r>
              <a:rPr lang="en-CA" sz="1600" i="1" dirty="0"/>
              <a:t>[b]	“Smoking” shall include the inhaling, exhaling, burning or ordinary use of any tobacco or product whose use generates smoke</a:t>
            </a:r>
            <a:r>
              <a:rPr lang="en-CA" sz="1600" i="1" dirty="0" smtClean="0"/>
              <a:t>.</a:t>
            </a:r>
          </a:p>
          <a:p>
            <a:pPr marL="342900" lvl="1" indent="0">
              <a:buNone/>
            </a:pPr>
            <a:endParaRPr lang="en-US" sz="1600" i="1" dirty="0"/>
          </a:p>
          <a:p>
            <a:pPr marL="342900" lvl="1" indent="0">
              <a:buNone/>
            </a:pPr>
            <a:r>
              <a:rPr lang="en-US" sz="1600" i="1" dirty="0" smtClean="0"/>
              <a:t>(Grandfathering clauses follow)</a:t>
            </a:r>
            <a:endParaRPr lang="en-CA" sz="1600" i="1"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38</a:t>
            </a:fld>
            <a:endParaRPr lang="en"/>
          </a:p>
        </p:txBody>
      </p:sp>
    </p:spTree>
    <p:extLst>
      <p:ext uri="{BB962C8B-B14F-4D97-AF65-F5344CB8AC3E}">
        <p14:creationId xmlns:p14="http://schemas.microsoft.com/office/powerpoint/2010/main" val="1120009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smtClean="0">
                <a:latin typeface="Arial Black" panose="020B0A04020102020204" pitchFamily="34" charset="0"/>
              </a:rPr>
              <a:t>Prevention</a:t>
            </a:r>
            <a:endParaRPr lang="en-CA" dirty="0"/>
          </a:p>
        </p:txBody>
      </p:sp>
      <p:sp>
        <p:nvSpPr>
          <p:cNvPr id="3" name="Text Placeholder 2"/>
          <p:cNvSpPr>
            <a:spLocks noGrp="1"/>
          </p:cNvSpPr>
          <p:nvPr>
            <p:ph type="body" idx="1"/>
          </p:nvPr>
        </p:nvSpPr>
        <p:spPr>
          <a:xfrm>
            <a:off x="311700" y="847675"/>
            <a:ext cx="8520599" cy="3833334"/>
          </a:xfrm>
        </p:spPr>
        <p:txBody>
          <a:bodyPr>
            <a:normAutofit/>
          </a:bodyPr>
          <a:lstStyle/>
          <a:p>
            <a:pPr marL="0" indent="0">
              <a:buNone/>
            </a:pPr>
            <a:r>
              <a:rPr lang="en" dirty="0"/>
              <a:t>Co-op </a:t>
            </a:r>
            <a:r>
              <a:rPr lang="en" dirty="0" smtClean="0"/>
              <a:t>Rules</a:t>
            </a:r>
            <a:endParaRPr lang="en" dirty="0"/>
          </a:p>
          <a:p>
            <a:pPr marL="342900" lvl="1" indent="0">
              <a:buNone/>
            </a:pPr>
            <a:endParaRPr lang="en-US" sz="2000" i="1" dirty="0" smtClean="0"/>
          </a:p>
          <a:p>
            <a:pPr marL="342900" lvl="1" indent="0">
              <a:buNone/>
            </a:pPr>
            <a:r>
              <a:rPr lang="en-CA" sz="1600" b="1" i="1" dirty="0"/>
              <a:t>5.1	</a:t>
            </a:r>
            <a:r>
              <a:rPr lang="en-CA" sz="1600" b="1" i="1" dirty="0" smtClean="0"/>
              <a:t>    Grounds </a:t>
            </a:r>
            <a:r>
              <a:rPr lang="en-CA" sz="1600" b="1" i="1" dirty="0"/>
              <a:t>for termination of membership</a:t>
            </a:r>
          </a:p>
          <a:p>
            <a:pPr marL="342900" lvl="1" indent="0">
              <a:buNone/>
            </a:pPr>
            <a:endParaRPr lang="en-CA" sz="1600" i="1" dirty="0"/>
          </a:p>
          <a:p>
            <a:pPr marL="342900" lvl="1" indent="0">
              <a:buNone/>
            </a:pPr>
            <a:r>
              <a:rPr lang="en-CA" sz="1600" i="1" dirty="0"/>
              <a:t>Where a member:</a:t>
            </a:r>
          </a:p>
          <a:p>
            <a:pPr marL="342900" lvl="1" indent="0">
              <a:buNone/>
            </a:pPr>
            <a:r>
              <a:rPr lang="en-CA" sz="1600" i="1" dirty="0"/>
              <a:t> </a:t>
            </a:r>
          </a:p>
          <a:p>
            <a:pPr marL="1028700" lvl="3" indent="0">
              <a:buNone/>
            </a:pPr>
            <a:r>
              <a:rPr lang="en-CA" sz="1600" i="1" dirty="0" smtClean="0"/>
              <a:t>[a]	   has </a:t>
            </a:r>
            <a:r>
              <a:rPr lang="en-CA" sz="1600" i="1" dirty="0"/>
              <a:t>engaged in conduct detrimental to the </a:t>
            </a:r>
            <a:r>
              <a:rPr lang="en-CA" sz="1600" i="1" dirty="0" smtClean="0"/>
              <a:t>Co‑op;</a:t>
            </a:r>
          </a:p>
          <a:p>
            <a:pPr marL="1028700" lvl="3" indent="0">
              <a:buNone/>
            </a:pPr>
            <a:endParaRPr lang="en-CA" sz="1600" i="1" dirty="0" smtClean="0"/>
          </a:p>
          <a:p>
            <a:pPr marL="1028700" lvl="3" indent="0">
              <a:buNone/>
            </a:pPr>
            <a:r>
              <a:rPr lang="en-CA" sz="1600" i="1" dirty="0" smtClean="0"/>
              <a:t>the </a:t>
            </a:r>
            <a:r>
              <a:rPr lang="en-CA" sz="1600" i="1" dirty="0"/>
              <a:t>membership of that member may be terminated by a resolution of the Directors requiring a majority of at least three-quarters of all the Directors and passed at a meeting of the Directors called to consider the </a:t>
            </a:r>
            <a:r>
              <a:rPr lang="en-CA" sz="1600" i="1" dirty="0" smtClean="0"/>
              <a:t>resolution.</a:t>
            </a:r>
            <a:endParaRPr lang="en-CA" sz="1600" i="1" dirty="0"/>
          </a:p>
          <a:p>
            <a:pPr marL="1028700" lvl="3" indent="0">
              <a:buNone/>
            </a:pPr>
            <a:endParaRPr lang="en-CA" sz="2000" i="1" dirty="0" smtClean="0"/>
          </a:p>
          <a:p>
            <a:pPr marL="1028700" lvl="3" indent="0">
              <a:buNone/>
            </a:pPr>
            <a:endParaRPr lang="en-CA" sz="2000" i="1" dirty="0"/>
          </a:p>
          <a:p>
            <a:pPr marL="0" indent="0">
              <a:buNone/>
            </a:pP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39</a:t>
            </a:fld>
            <a:endParaRPr lang="en"/>
          </a:p>
        </p:txBody>
      </p:sp>
    </p:spTree>
    <p:extLst>
      <p:ext uri="{BB962C8B-B14F-4D97-AF65-F5344CB8AC3E}">
        <p14:creationId xmlns:p14="http://schemas.microsoft.com/office/powerpoint/2010/main" val="34506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p:txBody>
          <a:bodyPr/>
          <a:lstStyle/>
          <a:p>
            <a:r>
              <a:rPr lang="en-US" dirty="0" smtClean="0"/>
              <a:t>Smoking does not lend itself to a breach of material condition termination because of the curative clause.</a:t>
            </a:r>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40</a:t>
            </a:fld>
            <a:endParaRPr lang="en"/>
          </a:p>
        </p:txBody>
      </p:sp>
    </p:spTree>
    <p:extLst>
      <p:ext uri="{BB962C8B-B14F-4D97-AF65-F5344CB8AC3E}">
        <p14:creationId xmlns:p14="http://schemas.microsoft.com/office/powerpoint/2010/main" val="1943990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 sz="2400" dirty="0" smtClean="0">
                <a:latin typeface="Arial Black" panose="020B0A04020102020204" pitchFamily="34" charset="0"/>
              </a:rPr>
              <a:t>Creative Ways to Avoid Disturbing your Neighbour</a:t>
            </a:r>
            <a:endParaRPr lang="en-CA" sz="2400" dirty="0"/>
          </a:p>
        </p:txBody>
      </p:sp>
      <p:sp>
        <p:nvSpPr>
          <p:cNvPr id="3" name="Text Placeholder 2"/>
          <p:cNvSpPr>
            <a:spLocks noGrp="1"/>
          </p:cNvSpPr>
          <p:nvPr>
            <p:ph type="body" idx="1"/>
          </p:nvPr>
        </p:nvSpPr>
        <p:spPr>
          <a:noFill/>
        </p:spPr>
        <p:txBody>
          <a:bodyPr/>
          <a:lstStyle/>
          <a:p>
            <a:pPr marL="457200" indent="-457200">
              <a:buAutoNum type="arabicPeriod"/>
            </a:pPr>
            <a:r>
              <a:rPr lang="en-US" dirty="0" smtClean="0"/>
              <a:t>   </a:t>
            </a:r>
            <a:r>
              <a:rPr lang="en-US" sz="2000" b="1" dirty="0" smtClean="0"/>
              <a:t>Buy or make a Smoke Buddy </a:t>
            </a:r>
            <a:r>
              <a:rPr lang="en-US" sz="2000" dirty="0" smtClean="0"/>
              <a:t> </a:t>
            </a:r>
          </a:p>
          <a:p>
            <a:pPr marL="0" indent="0">
              <a:buNone/>
            </a:pPr>
            <a:endParaRPr lang="en-US" sz="2000" dirty="0"/>
          </a:p>
          <a:p>
            <a:pPr marL="720000" indent="0">
              <a:buNone/>
            </a:pPr>
            <a:r>
              <a:rPr lang="en-US" sz="1600" dirty="0" smtClean="0"/>
              <a:t>Students in dorms have been known to make these by stuffing toilet paper roll with dryer sheets. Using an elastic band, they will put dryer sheets in both ends and exhale cannabis smoke into it.</a:t>
            </a:r>
          </a:p>
          <a:p>
            <a:pPr marL="0" indent="0">
              <a:buNone/>
            </a:pPr>
            <a:endParaRPr lang="en-US" sz="2000" dirty="0"/>
          </a:p>
          <a:p>
            <a:pPr marL="457200" indent="-457200">
              <a:buAutoNum type="arabicPeriod" startAt="2"/>
            </a:pPr>
            <a:r>
              <a:rPr lang="en-US" b="1" dirty="0" smtClean="0"/>
              <a:t>   </a:t>
            </a:r>
            <a:r>
              <a:rPr lang="en-US" sz="2000" b="1" dirty="0" smtClean="0"/>
              <a:t>ONA</a:t>
            </a:r>
            <a:r>
              <a:rPr lang="en-US" sz="2000" dirty="0" smtClean="0"/>
              <a:t> </a:t>
            </a:r>
            <a:r>
              <a:rPr lang="en-US" dirty="0" smtClean="0"/>
              <a:t> </a:t>
            </a:r>
          </a:p>
          <a:p>
            <a:pPr marL="0" indent="0">
              <a:buNone/>
            </a:pPr>
            <a:endParaRPr lang="en-US" sz="2000" dirty="0"/>
          </a:p>
          <a:p>
            <a:pPr marL="720000" indent="0">
              <a:buNone/>
            </a:pPr>
            <a:r>
              <a:rPr lang="en-US" sz="1600" dirty="0" smtClean="0"/>
              <a:t>Cannabis growers and dispensers will Ona to neutralize smells and users can too.</a:t>
            </a:r>
          </a:p>
          <a:p>
            <a:pPr marL="457200" indent="-457200">
              <a:buAutoNum type="arabicPeriod"/>
            </a:pPr>
            <a:endParaRPr lang="en-US" dirty="0" smtClean="0"/>
          </a:p>
          <a:p>
            <a:pPr marL="0" indent="0">
              <a:buNone/>
            </a:pPr>
            <a:endParaRPr lang="en-US" dirty="0" smtClean="0"/>
          </a:p>
          <a:p>
            <a:endParaRPr lang="en-US" dirty="0"/>
          </a:p>
          <a:p>
            <a:endParaRPr lang="en-US" dirty="0" smtClean="0"/>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41</a:t>
            </a:fld>
            <a:endParaRPr lang="en"/>
          </a:p>
        </p:txBody>
      </p:sp>
    </p:spTree>
    <p:extLst>
      <p:ext uri="{BB962C8B-B14F-4D97-AF65-F5344CB8AC3E}">
        <p14:creationId xmlns:p14="http://schemas.microsoft.com/office/powerpoint/2010/main" val="1532997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 sz="2400" dirty="0">
                <a:latin typeface="Arial Black" panose="020B0A04020102020204" pitchFamily="34" charset="0"/>
              </a:rPr>
              <a:t>Creative Ways to Avoid Disturbing your Neighbour</a:t>
            </a:r>
            <a:endParaRPr lang="en-CA" sz="2400" dirty="0"/>
          </a:p>
        </p:txBody>
      </p:sp>
      <p:sp>
        <p:nvSpPr>
          <p:cNvPr id="3" name="Text Placeholder 2"/>
          <p:cNvSpPr>
            <a:spLocks noGrp="1"/>
          </p:cNvSpPr>
          <p:nvPr>
            <p:ph type="body" idx="1"/>
          </p:nvPr>
        </p:nvSpPr>
        <p:spPr/>
        <p:txBody>
          <a:bodyPr>
            <a:normAutofit/>
          </a:bodyPr>
          <a:lstStyle/>
          <a:p>
            <a:pPr marL="457200" indent="-457200">
              <a:buAutoNum type="arabicPeriod" startAt="3"/>
            </a:pPr>
            <a:r>
              <a:rPr lang="en-US" sz="2000" dirty="0" smtClean="0"/>
              <a:t>   </a:t>
            </a:r>
            <a:r>
              <a:rPr lang="en-US" sz="2200" b="1" dirty="0" smtClean="0"/>
              <a:t>Choose to vaporize and not smoke </a:t>
            </a:r>
          </a:p>
          <a:p>
            <a:pPr marL="457200" indent="-457200">
              <a:buAutoNum type="arabicPeriod" startAt="3"/>
            </a:pPr>
            <a:endParaRPr lang="en-US" sz="2000" b="1" dirty="0"/>
          </a:p>
          <a:p>
            <a:pPr marL="720000" indent="0">
              <a:buNone/>
            </a:pPr>
            <a:r>
              <a:rPr lang="en-US" sz="1700" dirty="0" smtClean="0"/>
              <a:t>This is possibly the best option for people who want to consume cannabis.  Vaporizers greatly reduce the cannabis smells associated with smoking.</a:t>
            </a:r>
          </a:p>
          <a:p>
            <a:pPr marL="0" indent="0">
              <a:buNone/>
            </a:pPr>
            <a:endParaRPr lang="en-US" sz="2000" dirty="0"/>
          </a:p>
          <a:p>
            <a:pPr marL="457200" indent="-457200">
              <a:buAutoNum type="arabicPeriod" startAt="4"/>
            </a:pPr>
            <a:r>
              <a:rPr lang="en-US" b="1" dirty="0" smtClean="0"/>
              <a:t>    </a:t>
            </a:r>
            <a:r>
              <a:rPr lang="en-US" sz="2000" b="1" dirty="0" smtClean="0"/>
              <a:t>Incense/</a:t>
            </a:r>
            <a:r>
              <a:rPr lang="en-US" sz="2000" b="1" dirty="0" err="1" smtClean="0"/>
              <a:t>Scentsy</a:t>
            </a:r>
            <a:r>
              <a:rPr lang="en-US" sz="2000" b="1" dirty="0" smtClean="0"/>
              <a:t> </a:t>
            </a:r>
            <a:endParaRPr lang="en-US" sz="2000" dirty="0" smtClean="0"/>
          </a:p>
          <a:p>
            <a:pPr marL="0" indent="0">
              <a:buNone/>
            </a:pPr>
            <a:endParaRPr lang="en-US" sz="2000" dirty="0" smtClean="0"/>
          </a:p>
          <a:p>
            <a:pPr marL="720000" indent="0">
              <a:buNone/>
            </a:pPr>
            <a:r>
              <a:rPr lang="en-US" sz="1600" dirty="0" smtClean="0"/>
              <a:t>An incense burner is an old school method of hiding pot smoking.  The	</a:t>
            </a:r>
            <a:r>
              <a:rPr lang="en-US" sz="1600" dirty="0" err="1" smtClean="0"/>
              <a:t>Scentsy</a:t>
            </a:r>
            <a:r>
              <a:rPr lang="en-US" sz="1600" dirty="0" smtClean="0"/>
              <a:t> burner is easily plugged in to an outlet and has many different 	fragrances capable of covering most bad smells including cannabis.</a:t>
            </a:r>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42</a:t>
            </a:fld>
            <a:endParaRPr lang="en"/>
          </a:p>
        </p:txBody>
      </p:sp>
    </p:spTree>
    <p:extLst>
      <p:ext uri="{BB962C8B-B14F-4D97-AF65-F5344CB8AC3E}">
        <p14:creationId xmlns:p14="http://schemas.microsoft.com/office/powerpoint/2010/main" val="3092478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Prevention</a:t>
            </a:r>
            <a:endParaRPr lang="en-CA" dirty="0"/>
          </a:p>
        </p:txBody>
      </p:sp>
      <p:sp>
        <p:nvSpPr>
          <p:cNvPr id="3" name="Text Placeholder 2"/>
          <p:cNvSpPr>
            <a:spLocks noGrp="1"/>
          </p:cNvSpPr>
          <p:nvPr>
            <p:ph type="body" idx="1"/>
          </p:nvPr>
        </p:nvSpPr>
        <p:spPr/>
        <p:txBody>
          <a:bodyPr/>
          <a:lstStyle/>
          <a:p>
            <a:pPr marL="0" indent="0">
              <a:buNone/>
            </a:pPr>
            <a:r>
              <a:rPr lang="en-US" b="1" dirty="0" smtClean="0"/>
              <a:t>OVERVIEW</a:t>
            </a:r>
          </a:p>
          <a:p>
            <a:pPr marL="0" indent="0">
              <a:buNone/>
            </a:pPr>
            <a:endParaRPr lang="en-US" b="1" dirty="0"/>
          </a:p>
          <a:p>
            <a:pPr marL="0" indent="0">
              <a:buNone/>
            </a:pPr>
            <a:r>
              <a:rPr lang="en-US" sz="2000" dirty="0" smtClean="0"/>
              <a:t>C</a:t>
            </a:r>
            <a:r>
              <a:rPr lang="en-US" sz="2000" dirty="0" smtClean="0"/>
              <a:t>annabis </a:t>
            </a:r>
            <a:r>
              <a:rPr lang="en-US" sz="2000" dirty="0" smtClean="0"/>
              <a:t>smoking </a:t>
            </a:r>
            <a:r>
              <a:rPr lang="en-US" sz="2000" dirty="0" smtClean="0"/>
              <a:t>is to be </a:t>
            </a:r>
            <a:r>
              <a:rPr lang="en-US" sz="2000" dirty="0" smtClean="0"/>
              <a:t>treated the same as cigarette smoking and dealt with as you would any other type of nuisance.</a:t>
            </a:r>
            <a:endParaRPr lang="en-CA" sz="2000"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43</a:t>
            </a:fld>
            <a:endParaRPr lang="en"/>
          </a:p>
        </p:txBody>
      </p:sp>
    </p:spTree>
    <p:extLst>
      <p:ext uri="{BB962C8B-B14F-4D97-AF65-F5344CB8AC3E}">
        <p14:creationId xmlns:p14="http://schemas.microsoft.com/office/powerpoint/2010/main" val="4044324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16"/>
        <p:cNvGrpSpPr/>
        <p:nvPr/>
      </p:nvGrpSpPr>
      <p:grpSpPr>
        <a:xfrm>
          <a:off x="0" y="0"/>
          <a:ext cx="0" cy="0"/>
          <a:chOff x="0" y="0"/>
          <a:chExt cx="0" cy="0"/>
        </a:xfrm>
      </p:grpSpPr>
      <p:sp>
        <p:nvSpPr>
          <p:cNvPr id="217" name="Shape 217"/>
          <p:cNvSpPr txBox="1">
            <a:spLocks noGrp="1"/>
          </p:cNvSpPr>
          <p:nvPr>
            <p:ph type="title"/>
          </p:nvPr>
        </p:nvSpPr>
        <p:spPr>
          <a:prstGeom prst="rect">
            <a:avLst/>
          </a:prstGeom>
        </p:spPr>
        <p:txBody>
          <a:bodyPr lIns="91425" tIns="91425" rIns="91425" bIns="91425" anchor="ctr" anchorCtr="0">
            <a:noAutofit/>
          </a:bodyPr>
          <a:lstStyle/>
          <a:p>
            <a:pPr lvl="0" rtl="0">
              <a:spcBef>
                <a:spcPts val="0"/>
              </a:spcBef>
              <a:buNone/>
            </a:pPr>
            <a:r>
              <a:rPr lang="en" b="1" dirty="0">
                <a:solidFill>
                  <a:schemeClr val="tx1">
                    <a:lumMod val="95000"/>
                  </a:schemeClr>
                </a:solidFill>
                <a:latin typeface="Arial Black" panose="020B0A04020102020204" pitchFamily="34" charset="0"/>
              </a:rPr>
              <a:t>Part </a:t>
            </a:r>
            <a:r>
              <a:rPr lang="en" b="1" dirty="0" smtClean="0">
                <a:solidFill>
                  <a:schemeClr val="tx1">
                    <a:lumMod val="95000"/>
                  </a:schemeClr>
                </a:solidFill>
                <a:latin typeface="Arial Black" panose="020B0A04020102020204" pitchFamily="34" charset="0"/>
              </a:rPr>
              <a:t>4</a:t>
            </a:r>
            <a:r>
              <a:rPr lang="en" dirty="0" smtClean="0">
                <a:solidFill>
                  <a:schemeClr val="tx1">
                    <a:lumMod val="95000"/>
                  </a:schemeClr>
                </a:solidFill>
                <a:latin typeface="Arial Black" panose="020B0A04020102020204" pitchFamily="34" charset="0"/>
              </a:rPr>
              <a:t>: </a:t>
            </a:r>
            <a:br>
              <a:rPr lang="en" dirty="0" smtClean="0">
                <a:solidFill>
                  <a:schemeClr val="tx1">
                    <a:lumMod val="95000"/>
                  </a:schemeClr>
                </a:solidFill>
                <a:latin typeface="Arial Black" panose="020B0A04020102020204" pitchFamily="34" charset="0"/>
              </a:rPr>
            </a:br>
            <a:r>
              <a:rPr lang="en" dirty="0" smtClean="0">
                <a:solidFill>
                  <a:schemeClr val="tx1">
                    <a:lumMod val="95000"/>
                  </a:schemeClr>
                </a:solidFill>
                <a:latin typeface="Arial Black" panose="020B0A04020102020204" pitchFamily="34" charset="0"/>
              </a:rPr>
              <a:t>Remedies/</a:t>
            </a:r>
            <a:br>
              <a:rPr lang="en" dirty="0" smtClean="0">
                <a:solidFill>
                  <a:schemeClr val="tx1">
                    <a:lumMod val="95000"/>
                  </a:schemeClr>
                </a:solidFill>
                <a:latin typeface="Arial Black" panose="020B0A04020102020204" pitchFamily="34" charset="0"/>
              </a:rPr>
            </a:br>
            <a:r>
              <a:rPr lang="en" dirty="0" smtClean="0">
                <a:solidFill>
                  <a:schemeClr val="tx1">
                    <a:lumMod val="95000"/>
                  </a:schemeClr>
                </a:solidFill>
                <a:latin typeface="Arial Black" panose="020B0A04020102020204" pitchFamily="34" charset="0"/>
              </a:rPr>
              <a:t>Recourses</a:t>
            </a:r>
            <a:endParaRPr lang="en" dirty="0">
              <a:solidFill>
                <a:schemeClr val="tx1">
                  <a:lumMod val="95000"/>
                </a:schemeClr>
              </a:solidFill>
              <a:latin typeface="Arial Black" panose="020B0A04020102020204" pitchFamily="34" charset="0"/>
            </a:endParaRPr>
          </a:p>
        </p:txBody>
      </p:sp>
      <p:sp>
        <p:nvSpPr>
          <p:cNvPr id="218" name="Shape 218"/>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44</a:t>
            </a:fld>
            <a:endParaRPr lang="en"/>
          </a:p>
        </p:txBody>
      </p:sp>
      <p:pic>
        <p:nvPicPr>
          <p:cNvPr id="219" name="Shape 219"/>
          <p:cNvPicPr preferRelativeResize="0"/>
          <p:nvPr/>
        </p:nvPicPr>
        <p:blipFill>
          <a:blip r:embed="rId3">
            <a:alphaModFix/>
          </a:blip>
          <a:stretch>
            <a:fillRect/>
          </a:stretch>
        </p:blipFill>
        <p:spPr>
          <a:xfrm>
            <a:off x="5700400" y="1079055"/>
            <a:ext cx="3106700" cy="3082344"/>
          </a:xfrm>
          <a:prstGeom prst="rect">
            <a:avLst/>
          </a:prstGeom>
          <a:noFill/>
          <a:ln>
            <a:noFill/>
          </a:ln>
        </p:spPr>
      </p:pic>
    </p:spTree>
    <p:extLst>
      <p:ext uri="{BB962C8B-B14F-4D97-AF65-F5344CB8AC3E}">
        <p14:creationId xmlns:p14="http://schemas.microsoft.com/office/powerpoint/2010/main" val="2104047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latin typeface="Arial Black" panose="020B0A04020102020204" pitchFamily="34" charset="0"/>
              </a:rPr>
              <a:t>Remedies/Recourses</a:t>
            </a:r>
            <a:endParaRPr lang="en-CA" dirty="0"/>
          </a:p>
        </p:txBody>
      </p:sp>
      <p:sp>
        <p:nvSpPr>
          <p:cNvPr id="3" name="Text Placeholder 2"/>
          <p:cNvSpPr>
            <a:spLocks noGrp="1"/>
          </p:cNvSpPr>
          <p:nvPr>
            <p:ph type="body" idx="1"/>
          </p:nvPr>
        </p:nvSpPr>
        <p:spPr/>
        <p:txBody>
          <a:bodyPr>
            <a:normAutofit/>
          </a:bodyPr>
          <a:lstStyle/>
          <a:p>
            <a:pPr marL="76200" lvl="0">
              <a:spcBef>
                <a:spcPts val="1200"/>
              </a:spcBef>
              <a:spcAft>
                <a:spcPts val="1800"/>
              </a:spcAft>
              <a:buClr>
                <a:schemeClr val="dk1"/>
              </a:buClr>
            </a:pPr>
            <a:r>
              <a:rPr lang="en" dirty="0" smtClean="0">
                <a:solidFill>
                  <a:schemeClr val="tx1"/>
                </a:solidFill>
              </a:rPr>
              <a:t>Let’s Talk About It</a:t>
            </a:r>
          </a:p>
          <a:p>
            <a:pPr marL="685800" lvl="2" indent="0">
              <a:buClr>
                <a:schemeClr val="dk1"/>
              </a:buClr>
              <a:buNone/>
            </a:pPr>
            <a:endParaRPr lang="en" dirty="0" smtClean="0">
              <a:solidFill>
                <a:schemeClr val="tx1"/>
              </a:solidFill>
            </a:endParaRPr>
          </a:p>
          <a:p>
            <a:pPr marL="685800" lvl="2" indent="-381000">
              <a:buClr>
                <a:schemeClr val="dk1"/>
              </a:buClr>
              <a:buFont typeface="Calibri"/>
              <a:buChar char="●"/>
            </a:pPr>
            <a:r>
              <a:rPr lang="en" sz="2000" dirty="0" smtClean="0">
                <a:solidFill>
                  <a:schemeClr val="tx1"/>
                </a:solidFill>
              </a:rPr>
              <a:t>The goal is to keep people in housing</a:t>
            </a:r>
          </a:p>
          <a:p>
            <a:pPr marL="685800" lvl="2" indent="0">
              <a:buClr>
                <a:schemeClr val="dk1"/>
              </a:buClr>
              <a:buNone/>
            </a:pPr>
            <a:endParaRPr lang="en" sz="2000" dirty="0" smtClean="0">
              <a:solidFill>
                <a:schemeClr val="tx1"/>
              </a:solidFill>
            </a:endParaRPr>
          </a:p>
          <a:p>
            <a:pPr marL="685800" lvl="2" indent="-381000">
              <a:buClr>
                <a:schemeClr val="dk1"/>
              </a:buClr>
              <a:buFont typeface="Calibri"/>
              <a:buChar char="●"/>
            </a:pPr>
            <a:r>
              <a:rPr lang="en" sz="2000" dirty="0" smtClean="0">
                <a:solidFill>
                  <a:schemeClr val="tx1"/>
                </a:solidFill>
              </a:rPr>
              <a:t>Some members will need support in making choices that will affect others</a:t>
            </a:r>
          </a:p>
          <a:p>
            <a:pPr marL="685800" lvl="2" indent="0">
              <a:buClr>
                <a:schemeClr val="dk1"/>
              </a:buClr>
              <a:buNone/>
            </a:pPr>
            <a:endParaRPr lang="en" sz="2000" dirty="0" smtClean="0">
              <a:solidFill>
                <a:schemeClr val="tx1"/>
              </a:solidFill>
            </a:endParaRPr>
          </a:p>
          <a:p>
            <a:pPr marL="685800" lvl="2" indent="-381000">
              <a:buClr>
                <a:schemeClr val="dk1"/>
              </a:buClr>
              <a:buFont typeface="Calibri"/>
              <a:buChar char="●"/>
            </a:pPr>
            <a:r>
              <a:rPr lang="en" sz="2000" dirty="0" smtClean="0">
                <a:solidFill>
                  <a:schemeClr val="tx1"/>
                </a:solidFill>
              </a:rPr>
              <a:t>Engage with users and non-users</a:t>
            </a:r>
          </a:p>
          <a:p>
            <a:pPr marL="685800" lvl="2" indent="0">
              <a:buClr>
                <a:schemeClr val="dk1"/>
              </a:buClr>
              <a:buNone/>
            </a:pPr>
            <a:endParaRPr lang="en" sz="2000" dirty="0" smtClean="0">
              <a:solidFill>
                <a:schemeClr val="tx1"/>
              </a:solidFill>
            </a:endParaRPr>
          </a:p>
          <a:p>
            <a:pPr marL="685800" lvl="2" indent="-381000">
              <a:buClr>
                <a:schemeClr val="dk1"/>
              </a:buClr>
              <a:buFont typeface="Calibri"/>
              <a:buChar char="●"/>
            </a:pPr>
            <a:r>
              <a:rPr lang="en-CA" sz="2000" dirty="0" smtClean="0">
                <a:solidFill>
                  <a:schemeClr val="tx1"/>
                </a:solidFill>
              </a:rPr>
              <a:t>M</a:t>
            </a:r>
            <a:r>
              <a:rPr lang="en" sz="2000" dirty="0" smtClean="0">
                <a:solidFill>
                  <a:schemeClr val="tx1"/>
                </a:solidFill>
              </a:rPr>
              <a:t>ake a plan and start the engagement now that you have time</a:t>
            </a:r>
            <a:endParaRPr lang="en" sz="2000" dirty="0">
              <a:solidFill>
                <a:schemeClr val="tx1"/>
              </a:solidFill>
            </a:endParaRPr>
          </a:p>
          <a:p>
            <a:endParaRPr lang="en-CA" b="1"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45</a:t>
            </a:fld>
            <a:endParaRPr lang="en"/>
          </a:p>
        </p:txBody>
      </p:sp>
    </p:spTree>
    <p:extLst>
      <p:ext uri="{BB962C8B-B14F-4D97-AF65-F5344CB8AC3E}">
        <p14:creationId xmlns:p14="http://schemas.microsoft.com/office/powerpoint/2010/main" val="2239924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30"/>
        <p:cNvGrpSpPr/>
        <p:nvPr/>
      </p:nvGrpSpPr>
      <p:grpSpPr>
        <a:xfrm>
          <a:off x="0" y="0"/>
          <a:ext cx="0" cy="0"/>
          <a:chOff x="0" y="0"/>
          <a:chExt cx="0" cy="0"/>
        </a:xfrm>
      </p:grpSpPr>
      <p:sp>
        <p:nvSpPr>
          <p:cNvPr id="231" name="Shape 231"/>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 dirty="0" smtClean="0">
                <a:latin typeface="Arial Black" panose="020B0A04020102020204" pitchFamily="34" charset="0"/>
              </a:rPr>
              <a:t>Remedies/Recourses</a:t>
            </a:r>
            <a:endParaRPr lang="en" dirty="0">
              <a:latin typeface="Arial Black" panose="020B0A04020102020204" pitchFamily="34" charset="0"/>
            </a:endParaRPr>
          </a:p>
        </p:txBody>
      </p:sp>
      <p:sp>
        <p:nvSpPr>
          <p:cNvPr id="232" name="Shape 232"/>
          <p:cNvSpPr txBox="1">
            <a:spLocks noGrp="1"/>
          </p:cNvSpPr>
          <p:nvPr>
            <p:ph type="body" idx="1"/>
          </p:nvPr>
        </p:nvSpPr>
        <p:spPr>
          <a:prstGeom prst="rect">
            <a:avLst/>
          </a:prstGeom>
        </p:spPr>
        <p:txBody>
          <a:bodyPr lIns="91425" tIns="91425" rIns="91425" bIns="91425" anchor="t" anchorCtr="0">
            <a:noAutofit/>
          </a:bodyPr>
          <a:lstStyle/>
          <a:p>
            <a:pPr marL="457200" marR="0" lvl="0" indent="-381000" algn="l" rtl="0">
              <a:lnSpc>
                <a:spcPct val="115000"/>
              </a:lnSpc>
              <a:spcBef>
                <a:spcPts val="1200"/>
              </a:spcBef>
              <a:spcAft>
                <a:spcPts val="0"/>
              </a:spcAft>
              <a:buClr>
                <a:schemeClr val="dk1"/>
              </a:buClr>
              <a:buSzPct val="100000"/>
              <a:buFont typeface="Calibri"/>
              <a:buChar char="●"/>
            </a:pPr>
            <a:r>
              <a:rPr lang="en" dirty="0" smtClean="0">
                <a:solidFill>
                  <a:schemeClr val="tx1"/>
                </a:solidFill>
              </a:rPr>
              <a:t>Multiple </a:t>
            </a:r>
            <a:r>
              <a:rPr lang="en" dirty="0">
                <a:solidFill>
                  <a:schemeClr val="tx1"/>
                </a:solidFill>
              </a:rPr>
              <a:t>grounds for </a:t>
            </a:r>
            <a:r>
              <a:rPr lang="en" dirty="0" smtClean="0">
                <a:solidFill>
                  <a:schemeClr val="tx1"/>
                </a:solidFill>
              </a:rPr>
              <a:t>member termination</a:t>
            </a:r>
          </a:p>
          <a:p>
            <a:pPr marL="900000" lvl="1" indent="-228600">
              <a:spcBef>
                <a:spcPts val="600"/>
              </a:spcBef>
              <a:buClr>
                <a:schemeClr val="dk1"/>
              </a:buClr>
              <a:buChar char="○"/>
            </a:pPr>
            <a:endParaRPr lang="en" dirty="0" smtClean="0">
              <a:solidFill>
                <a:schemeClr val="tx1"/>
              </a:solidFill>
            </a:endParaRPr>
          </a:p>
          <a:p>
            <a:pPr marL="900000" lvl="1" indent="-228600">
              <a:spcBef>
                <a:spcPts val="600"/>
              </a:spcBef>
              <a:buClr>
                <a:schemeClr val="dk1"/>
              </a:buClr>
              <a:buChar char="○"/>
            </a:pPr>
            <a:r>
              <a:rPr lang="en" sz="1600" dirty="0" smtClean="0">
                <a:solidFill>
                  <a:schemeClr val="tx1"/>
                </a:solidFill>
              </a:rPr>
              <a:t>Termination </a:t>
            </a:r>
            <a:r>
              <a:rPr lang="en" sz="1600" dirty="0">
                <a:solidFill>
                  <a:schemeClr val="tx1"/>
                </a:solidFill>
              </a:rPr>
              <a:t>for Conduct Detrimental </a:t>
            </a:r>
            <a:r>
              <a:rPr lang="en" sz="1600" dirty="0" smtClean="0">
                <a:solidFill>
                  <a:schemeClr val="tx1"/>
                </a:solidFill>
              </a:rPr>
              <a:t>– basically a nuisance claim;</a:t>
            </a:r>
            <a:endParaRPr lang="en" sz="1600" dirty="0">
              <a:solidFill>
                <a:schemeClr val="tx1"/>
              </a:solidFill>
            </a:endParaRPr>
          </a:p>
          <a:p>
            <a:pPr marL="914400" lvl="1" indent="-228600" rtl="0">
              <a:spcBef>
                <a:spcPts val="1200"/>
              </a:spcBef>
              <a:spcAft>
                <a:spcPts val="0"/>
              </a:spcAft>
              <a:buClr>
                <a:schemeClr val="dk1"/>
              </a:buClr>
              <a:buChar char="○"/>
            </a:pPr>
            <a:r>
              <a:rPr lang="en" sz="1600" dirty="0">
                <a:solidFill>
                  <a:schemeClr val="tx1"/>
                </a:solidFill>
              </a:rPr>
              <a:t>Illegal activity </a:t>
            </a:r>
            <a:r>
              <a:rPr lang="en" sz="1600" dirty="0" smtClean="0">
                <a:solidFill>
                  <a:schemeClr val="tx1"/>
                </a:solidFill>
              </a:rPr>
              <a:t>(for now) that </a:t>
            </a:r>
            <a:r>
              <a:rPr lang="en" sz="1600" dirty="0">
                <a:solidFill>
                  <a:schemeClr val="tx1"/>
                </a:solidFill>
              </a:rPr>
              <a:t>has, or is likely to:</a:t>
            </a:r>
          </a:p>
          <a:p>
            <a:pPr marL="1371600" lvl="2" indent="-330200" rtl="0">
              <a:spcBef>
                <a:spcPts val="1200"/>
              </a:spcBef>
              <a:spcAft>
                <a:spcPts val="0"/>
              </a:spcAft>
              <a:buClr>
                <a:schemeClr val="dk1"/>
              </a:buClr>
              <a:buSzPct val="100000"/>
              <a:buChar char="■"/>
            </a:pPr>
            <a:r>
              <a:rPr lang="en" sz="1600" dirty="0">
                <a:solidFill>
                  <a:schemeClr val="tx1"/>
                </a:solidFill>
              </a:rPr>
              <a:t>adversely </a:t>
            </a:r>
            <a:r>
              <a:rPr lang="en" sz="1600" dirty="0" smtClean="0">
                <a:solidFill>
                  <a:schemeClr val="tx1"/>
                </a:solidFill>
              </a:rPr>
              <a:t>affect </a:t>
            </a:r>
            <a:r>
              <a:rPr lang="en" sz="1600" dirty="0">
                <a:solidFill>
                  <a:schemeClr val="tx1"/>
                </a:solidFill>
              </a:rPr>
              <a:t>the quiet enjoyment… of another </a:t>
            </a:r>
            <a:r>
              <a:rPr lang="en" sz="1600" dirty="0" smtClean="0">
                <a:solidFill>
                  <a:schemeClr val="tx1"/>
                </a:solidFill>
              </a:rPr>
              <a:t>occupant</a:t>
            </a:r>
            <a:endParaRPr lang="en" sz="1600" dirty="0">
              <a:solidFill>
                <a:schemeClr val="tx1"/>
              </a:solidFill>
            </a:endParaRPr>
          </a:p>
        </p:txBody>
      </p:sp>
      <p:sp>
        <p:nvSpPr>
          <p:cNvPr id="233" name="Shape 233"/>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46</a:t>
            </a:fld>
            <a:endParaRPr lang="en"/>
          </a:p>
        </p:txBody>
      </p:sp>
    </p:spTree>
    <p:extLst>
      <p:ext uri="{BB962C8B-B14F-4D97-AF65-F5344CB8AC3E}">
        <p14:creationId xmlns:p14="http://schemas.microsoft.com/office/powerpoint/2010/main" val="1852918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37"/>
        <p:cNvGrpSpPr/>
        <p:nvPr/>
      </p:nvGrpSpPr>
      <p:grpSpPr>
        <a:xfrm>
          <a:off x="0" y="0"/>
          <a:ext cx="0" cy="0"/>
          <a:chOff x="0" y="0"/>
          <a:chExt cx="0" cy="0"/>
        </a:xfrm>
      </p:grpSpPr>
      <p:sp>
        <p:nvSpPr>
          <p:cNvPr id="238" name="Shape 238"/>
          <p:cNvSpPr txBox="1">
            <a:spLocks noGrp="1"/>
          </p:cNvSpPr>
          <p:nvPr>
            <p:ph type="title"/>
          </p:nvPr>
        </p:nvSpPr>
        <p:spPr>
          <a:prstGeom prst="rect">
            <a:avLst/>
          </a:prstGeom>
        </p:spPr>
        <p:txBody>
          <a:bodyPr lIns="91425" tIns="91425" rIns="91425" bIns="91425" anchor="ctr" anchorCtr="0">
            <a:noAutofit/>
          </a:bodyPr>
          <a:lstStyle/>
          <a:p>
            <a:pPr lvl="0">
              <a:spcBef>
                <a:spcPts val="0"/>
              </a:spcBef>
              <a:buNone/>
            </a:pPr>
            <a:r>
              <a:rPr lang="en" b="1" dirty="0">
                <a:solidFill>
                  <a:schemeClr val="tx1"/>
                </a:solidFill>
                <a:latin typeface="Arial Black" panose="020B0A04020102020204" pitchFamily="34" charset="0"/>
              </a:rPr>
              <a:t>Part </a:t>
            </a:r>
            <a:r>
              <a:rPr lang="en" b="1" dirty="0" smtClean="0">
                <a:solidFill>
                  <a:schemeClr val="tx1"/>
                </a:solidFill>
                <a:latin typeface="Arial Black" panose="020B0A04020102020204" pitchFamily="34" charset="0"/>
              </a:rPr>
              <a:t>5</a:t>
            </a:r>
            <a:r>
              <a:rPr lang="en" dirty="0" smtClean="0">
                <a:solidFill>
                  <a:schemeClr val="tx1"/>
                </a:solidFill>
                <a:latin typeface="Arial Black" panose="020B0A04020102020204" pitchFamily="34" charset="0"/>
              </a:rPr>
              <a:t>: </a:t>
            </a:r>
            <a:endParaRPr lang="en" dirty="0">
              <a:solidFill>
                <a:schemeClr val="tx1"/>
              </a:solidFill>
              <a:latin typeface="Arial Black" panose="020B0A04020102020204" pitchFamily="34" charset="0"/>
            </a:endParaRPr>
          </a:p>
          <a:p>
            <a:pPr lvl="0">
              <a:spcBef>
                <a:spcPts val="0"/>
              </a:spcBef>
              <a:buNone/>
            </a:pPr>
            <a:r>
              <a:rPr lang="en" dirty="0">
                <a:solidFill>
                  <a:schemeClr val="tx1"/>
                </a:solidFill>
                <a:latin typeface="Arial Black" panose="020B0A04020102020204" pitchFamily="34" charset="0"/>
              </a:rPr>
              <a:t>Human </a:t>
            </a:r>
            <a:r>
              <a:rPr lang="en" dirty="0" smtClean="0">
                <a:solidFill>
                  <a:schemeClr val="tx1"/>
                </a:solidFill>
                <a:latin typeface="Arial Black" panose="020B0A04020102020204" pitchFamily="34" charset="0"/>
              </a:rPr>
              <a:t/>
            </a:r>
            <a:br>
              <a:rPr lang="en" dirty="0" smtClean="0">
                <a:solidFill>
                  <a:schemeClr val="tx1"/>
                </a:solidFill>
                <a:latin typeface="Arial Black" panose="020B0A04020102020204" pitchFamily="34" charset="0"/>
              </a:rPr>
            </a:br>
            <a:r>
              <a:rPr lang="en" dirty="0" smtClean="0">
                <a:solidFill>
                  <a:schemeClr val="tx1"/>
                </a:solidFill>
                <a:latin typeface="Arial Black" panose="020B0A04020102020204" pitchFamily="34" charset="0"/>
              </a:rPr>
              <a:t>Rights </a:t>
            </a:r>
            <a:r>
              <a:rPr lang="en" dirty="0">
                <a:solidFill>
                  <a:schemeClr val="tx1"/>
                </a:solidFill>
                <a:latin typeface="Arial Black" panose="020B0A04020102020204" pitchFamily="34" charset="0"/>
              </a:rPr>
              <a:t>&amp;</a:t>
            </a:r>
          </a:p>
          <a:p>
            <a:pPr lvl="0" rtl="0">
              <a:spcBef>
                <a:spcPts val="0"/>
              </a:spcBef>
              <a:buNone/>
            </a:pPr>
            <a:r>
              <a:rPr lang="en" dirty="0">
                <a:solidFill>
                  <a:schemeClr val="tx1"/>
                </a:solidFill>
                <a:latin typeface="Arial Black" panose="020B0A04020102020204" pitchFamily="34" charset="0"/>
              </a:rPr>
              <a:t>Accommodation</a:t>
            </a:r>
          </a:p>
        </p:txBody>
      </p:sp>
      <p:sp>
        <p:nvSpPr>
          <p:cNvPr id="239" name="Shape 239"/>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47</a:t>
            </a:fld>
            <a:endParaRPr lang="en"/>
          </a:p>
        </p:txBody>
      </p:sp>
      <p:pic>
        <p:nvPicPr>
          <p:cNvPr id="240" name="Shape 240"/>
          <p:cNvPicPr preferRelativeResize="0"/>
          <p:nvPr/>
        </p:nvPicPr>
        <p:blipFill>
          <a:blip r:embed="rId3">
            <a:alphaModFix/>
          </a:blip>
          <a:stretch>
            <a:fillRect/>
          </a:stretch>
        </p:blipFill>
        <p:spPr>
          <a:xfrm>
            <a:off x="4971857" y="981025"/>
            <a:ext cx="5826226" cy="4141100"/>
          </a:xfrm>
          <a:prstGeom prst="rect">
            <a:avLst/>
          </a:prstGeom>
          <a:noFill/>
          <a:ln>
            <a:noFill/>
          </a:ln>
        </p:spPr>
      </p:pic>
    </p:spTree>
    <p:extLst>
      <p:ext uri="{BB962C8B-B14F-4D97-AF65-F5344CB8AC3E}">
        <p14:creationId xmlns:p14="http://schemas.microsoft.com/office/powerpoint/2010/main" val="3953878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44"/>
        <p:cNvGrpSpPr/>
        <p:nvPr/>
      </p:nvGrpSpPr>
      <p:grpSpPr>
        <a:xfrm>
          <a:off x="0" y="0"/>
          <a:ext cx="0" cy="0"/>
          <a:chOff x="0" y="0"/>
          <a:chExt cx="0" cy="0"/>
        </a:xfrm>
      </p:grpSpPr>
      <p:sp>
        <p:nvSpPr>
          <p:cNvPr id="245" name="Shape 245"/>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 dirty="0" smtClean="0">
                <a:latin typeface="Arial Black" panose="020B0A04020102020204" pitchFamily="34" charset="0"/>
              </a:rPr>
              <a:t>Human Rights &amp; Accomodation</a:t>
            </a:r>
            <a:endParaRPr lang="en" dirty="0">
              <a:latin typeface="Arial Black" panose="020B0A04020102020204" pitchFamily="34" charset="0"/>
            </a:endParaRPr>
          </a:p>
        </p:txBody>
      </p:sp>
      <p:sp>
        <p:nvSpPr>
          <p:cNvPr id="246" name="Shape 246"/>
          <p:cNvSpPr txBox="1">
            <a:spLocks noGrp="1"/>
          </p:cNvSpPr>
          <p:nvPr>
            <p:ph type="body" idx="1"/>
          </p:nvPr>
        </p:nvSpPr>
        <p:spPr>
          <a:prstGeom prst="rect">
            <a:avLst/>
          </a:prstGeom>
        </p:spPr>
        <p:txBody>
          <a:bodyPr lIns="91425" tIns="91425" rIns="91425" bIns="91425" anchor="t" anchorCtr="0">
            <a:noAutofit/>
          </a:bodyPr>
          <a:lstStyle/>
          <a:p>
            <a:pPr marL="457200" lvl="0" indent="-228600" rtl="0">
              <a:spcBef>
                <a:spcPts val="0"/>
              </a:spcBef>
              <a:spcAft>
                <a:spcPts val="0"/>
              </a:spcAft>
              <a:buChar char="●"/>
            </a:pPr>
            <a:r>
              <a:rPr lang="en" sz="2000" dirty="0"/>
              <a:t>Medical marijuana license ≠ automatic permission to </a:t>
            </a:r>
            <a:r>
              <a:rPr lang="en" sz="2000" dirty="0" smtClean="0"/>
              <a:t>smoke</a:t>
            </a:r>
          </a:p>
          <a:p>
            <a:pPr marL="228600" lvl="0" rtl="0">
              <a:spcBef>
                <a:spcPts val="0"/>
              </a:spcBef>
              <a:spcAft>
                <a:spcPts val="0"/>
              </a:spcAft>
            </a:pPr>
            <a:endParaRPr lang="en" sz="2000" dirty="0"/>
          </a:p>
          <a:p>
            <a:pPr marL="457200" lvl="0" indent="-228600" rtl="0">
              <a:spcBef>
                <a:spcPts val="0"/>
              </a:spcBef>
              <a:spcAft>
                <a:spcPts val="0"/>
              </a:spcAft>
              <a:buChar char="●"/>
            </a:pPr>
            <a:r>
              <a:rPr lang="en" sz="2000" i="1" dirty="0"/>
              <a:t>Human Rights Code</a:t>
            </a:r>
            <a:r>
              <a:rPr lang="en" sz="2000" dirty="0"/>
              <a:t>- enumerated grounds of discrimination: </a:t>
            </a:r>
            <a:endParaRPr lang="en" sz="2000" dirty="0" smtClean="0"/>
          </a:p>
          <a:p>
            <a:pPr marL="228600" lvl="0" indent="0" rtl="0">
              <a:spcBef>
                <a:spcPts val="0"/>
              </a:spcBef>
              <a:spcAft>
                <a:spcPts val="0"/>
              </a:spcAft>
              <a:buNone/>
            </a:pPr>
            <a:endParaRPr lang="en" dirty="0"/>
          </a:p>
          <a:p>
            <a:pPr marL="914400" lvl="1" indent="-228600" rtl="0">
              <a:spcBef>
                <a:spcPts val="600"/>
              </a:spcBef>
              <a:spcAft>
                <a:spcPts val="0"/>
              </a:spcAft>
              <a:buChar char="○"/>
            </a:pPr>
            <a:r>
              <a:rPr lang="en" sz="1600" dirty="0"/>
              <a:t>Race, religion, colour, marital status, ancestry, family status, place of origin, age, sex, physical or mental disability, sexual </a:t>
            </a:r>
            <a:r>
              <a:rPr lang="en" sz="1600" dirty="0" smtClean="0"/>
              <a:t>orientation, gender identity or expression </a:t>
            </a:r>
            <a:r>
              <a:rPr lang="en" sz="1600" dirty="0"/>
              <a:t>&amp; lawful source of </a:t>
            </a:r>
            <a:r>
              <a:rPr lang="en-CA" sz="1600" dirty="0" smtClean="0"/>
              <a:t>I</a:t>
            </a:r>
            <a:r>
              <a:rPr lang="en" sz="1600" dirty="0" smtClean="0"/>
              <a:t>ncome.</a:t>
            </a:r>
          </a:p>
          <a:p>
            <a:pPr marL="685800" lvl="1" indent="0" rtl="0">
              <a:spcBef>
                <a:spcPts val="600"/>
              </a:spcBef>
              <a:spcAft>
                <a:spcPts val="0"/>
              </a:spcAft>
              <a:buNone/>
            </a:pPr>
            <a:endParaRPr lang="en" sz="1600" dirty="0" smtClean="0"/>
          </a:p>
          <a:p>
            <a:pPr marL="914400" lvl="1" indent="-228600" rtl="0">
              <a:spcBef>
                <a:spcPts val="600"/>
              </a:spcBef>
              <a:spcAft>
                <a:spcPts val="0"/>
              </a:spcAft>
              <a:buChar char="○"/>
            </a:pPr>
            <a:r>
              <a:rPr lang="en" sz="1600" dirty="0" smtClean="0"/>
              <a:t>Is there a nexus between the disability claimed and the remedy sought.</a:t>
            </a:r>
            <a:endParaRPr lang="en" sz="1600" dirty="0"/>
          </a:p>
        </p:txBody>
      </p:sp>
      <p:sp>
        <p:nvSpPr>
          <p:cNvPr id="247" name="Shape 247"/>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48</a:t>
            </a:fld>
            <a:endParaRPr lang="en"/>
          </a:p>
        </p:txBody>
      </p:sp>
    </p:spTree>
    <p:extLst>
      <p:ext uri="{BB962C8B-B14F-4D97-AF65-F5344CB8AC3E}">
        <p14:creationId xmlns:p14="http://schemas.microsoft.com/office/powerpoint/2010/main" val="2304389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600363"/>
            <a:ext cx="8520599" cy="628073"/>
          </a:xfrm>
        </p:spPr>
        <p:txBody>
          <a:bodyPr>
            <a:normAutofit/>
          </a:bodyPr>
          <a:lstStyle/>
          <a:p>
            <a:r>
              <a:rPr lang="en" dirty="0" smtClean="0">
                <a:latin typeface="Arial Black" panose="020B0A04020102020204" pitchFamily="34" charset="0"/>
              </a:rPr>
              <a:t>Human Rights &amp; Accomodation</a:t>
            </a:r>
            <a:endParaRPr lang="en-CA" dirty="0"/>
          </a:p>
        </p:txBody>
      </p:sp>
      <p:sp>
        <p:nvSpPr>
          <p:cNvPr id="3" name="Text Placeholder 2"/>
          <p:cNvSpPr>
            <a:spLocks noGrp="1"/>
          </p:cNvSpPr>
          <p:nvPr>
            <p:ph type="body" idx="1"/>
          </p:nvPr>
        </p:nvSpPr>
        <p:spPr>
          <a:xfrm>
            <a:off x="311700" y="1366981"/>
            <a:ext cx="8520599" cy="3241963"/>
          </a:xfrm>
        </p:spPr>
        <p:txBody>
          <a:bodyPr>
            <a:normAutofit/>
          </a:bodyPr>
          <a:lstStyle/>
          <a:p>
            <a:pPr marL="457200" lvl="0" indent="-228600">
              <a:spcAft>
                <a:spcPts val="600"/>
              </a:spcAft>
              <a:buChar char="●"/>
            </a:pPr>
            <a:r>
              <a:rPr lang="en" sz="2000" dirty="0" smtClean="0"/>
              <a:t>The Co-op </a:t>
            </a:r>
            <a:r>
              <a:rPr lang="en" sz="2000" dirty="0"/>
              <a:t>is permitted to discriminate if there is a bona fide and reasonable justification (BFRJ</a:t>
            </a:r>
            <a:r>
              <a:rPr lang="en" sz="2000" dirty="0" smtClean="0"/>
              <a:t>)</a:t>
            </a:r>
          </a:p>
          <a:p>
            <a:pPr marL="228600" lvl="0" indent="0">
              <a:spcAft>
                <a:spcPts val="600"/>
              </a:spcAft>
              <a:buNone/>
            </a:pPr>
            <a:endParaRPr lang="en" sz="2000" dirty="0"/>
          </a:p>
          <a:p>
            <a:pPr marL="685800" lvl="1" indent="0">
              <a:spcBef>
                <a:spcPts val="600"/>
              </a:spcBef>
              <a:spcAft>
                <a:spcPts val="0"/>
              </a:spcAft>
              <a:buNone/>
            </a:pPr>
            <a:r>
              <a:rPr lang="en" sz="1600" dirty="0" smtClean="0"/>
              <a:t>(1)        Legitimate </a:t>
            </a:r>
            <a:r>
              <a:rPr lang="en" sz="1600" dirty="0"/>
              <a:t>housing-related purpose for the </a:t>
            </a:r>
            <a:r>
              <a:rPr lang="en" sz="1600" dirty="0" smtClean="0"/>
              <a:t>rule</a:t>
            </a:r>
          </a:p>
          <a:p>
            <a:pPr marL="685800" lvl="1" indent="0">
              <a:spcBef>
                <a:spcPts val="600"/>
              </a:spcBef>
              <a:spcAft>
                <a:spcPts val="0"/>
              </a:spcAft>
              <a:buNone/>
            </a:pPr>
            <a:endParaRPr lang="en" sz="1600" dirty="0"/>
          </a:p>
          <a:p>
            <a:pPr marL="685800" lvl="1" indent="0">
              <a:spcAft>
                <a:spcPts val="0"/>
              </a:spcAft>
              <a:buNone/>
            </a:pPr>
            <a:r>
              <a:rPr lang="en" sz="1600" dirty="0" smtClean="0"/>
              <a:t>(2)        Rule </a:t>
            </a:r>
            <a:r>
              <a:rPr lang="en" sz="1600" dirty="0"/>
              <a:t>was adopted in good faith in the belief that it was necessary </a:t>
            </a:r>
            <a:r>
              <a:rPr lang="en" sz="1600" dirty="0" smtClean="0"/>
              <a:t>to</a:t>
            </a:r>
          </a:p>
          <a:p>
            <a:pPr marL="685800" lvl="1" indent="0">
              <a:spcAft>
                <a:spcPts val="0"/>
              </a:spcAft>
              <a:buNone/>
            </a:pPr>
            <a:r>
              <a:rPr lang="en" sz="1600" dirty="0" smtClean="0"/>
              <a:t>            accomplish </a:t>
            </a:r>
            <a:r>
              <a:rPr lang="en" sz="1600" dirty="0"/>
              <a:t>the </a:t>
            </a:r>
            <a:r>
              <a:rPr lang="en" sz="1600" dirty="0" smtClean="0"/>
              <a:t>purpose</a:t>
            </a:r>
          </a:p>
          <a:p>
            <a:pPr marL="685800" lvl="1" indent="0">
              <a:spcAft>
                <a:spcPts val="0"/>
              </a:spcAft>
              <a:buNone/>
            </a:pPr>
            <a:endParaRPr lang="en" sz="1600" dirty="0"/>
          </a:p>
          <a:p>
            <a:pPr marL="685800" lvl="1" indent="0">
              <a:spcAft>
                <a:spcPts val="0"/>
              </a:spcAft>
              <a:buNone/>
            </a:pPr>
            <a:r>
              <a:rPr lang="en" sz="1600" dirty="0" smtClean="0"/>
              <a:t>(3)        Rule </a:t>
            </a:r>
            <a:r>
              <a:rPr lang="en" sz="1600" dirty="0"/>
              <a:t>is reasonably necessary to the purpose, such that the landlord </a:t>
            </a:r>
            <a:r>
              <a:rPr lang="en" sz="1600" dirty="0" smtClean="0"/>
              <a:t>could </a:t>
            </a:r>
          </a:p>
          <a:p>
            <a:pPr marL="685800" lvl="1" indent="0">
              <a:spcAft>
                <a:spcPts val="0"/>
              </a:spcAft>
              <a:buNone/>
            </a:pPr>
            <a:r>
              <a:rPr lang="en" sz="1600" dirty="0" smtClean="0"/>
              <a:t>            not </a:t>
            </a:r>
            <a:r>
              <a:rPr lang="en" sz="1600" dirty="0"/>
              <a:t>accommodate </a:t>
            </a:r>
            <a:r>
              <a:rPr lang="en" sz="1600" dirty="0" smtClean="0"/>
              <a:t>the complainant </a:t>
            </a:r>
            <a:r>
              <a:rPr lang="en" sz="1600" u="sng" dirty="0"/>
              <a:t>without undue hardship</a:t>
            </a:r>
          </a:p>
          <a:p>
            <a:endParaRPr lang="en-CA" dirty="0"/>
          </a:p>
        </p:txBody>
      </p:sp>
      <p:sp>
        <p:nvSpPr>
          <p:cNvPr id="4" name="Slide Number Placeholder 3"/>
          <p:cNvSpPr>
            <a:spLocks noGrp="1"/>
          </p:cNvSpPr>
          <p:nvPr>
            <p:ph type="sldNum" idx="12"/>
          </p:nvPr>
        </p:nvSpPr>
        <p:spPr/>
        <p:txBody>
          <a:bodyPr/>
          <a:lstStyle/>
          <a:p>
            <a:pPr lvl="0">
              <a:spcBef>
                <a:spcPts val="0"/>
              </a:spcBef>
              <a:buNone/>
            </a:pPr>
            <a:fld id="{00000000-1234-1234-1234-123412341234}" type="slidenum">
              <a:rPr lang="en" smtClean="0"/>
              <a:t>49</a:t>
            </a:fld>
            <a:endParaRPr lang="en"/>
          </a:p>
        </p:txBody>
      </p:sp>
    </p:spTree>
    <p:extLst>
      <p:ext uri="{BB962C8B-B14F-4D97-AF65-F5344CB8AC3E}">
        <p14:creationId xmlns:p14="http://schemas.microsoft.com/office/powerpoint/2010/main" val="1732851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311700" y="534364"/>
            <a:ext cx="8520600" cy="572700"/>
          </a:xfrm>
          <a:prstGeom prst="rect">
            <a:avLst/>
          </a:prstGeom>
        </p:spPr>
        <p:txBody>
          <a:bodyPr lIns="91425" tIns="91425" rIns="91425" bIns="91425" anchor="t" anchorCtr="0">
            <a:noAutofit/>
          </a:bodyPr>
          <a:lstStyle/>
          <a:p>
            <a:pPr lvl="0" rtl="0">
              <a:spcBef>
                <a:spcPts val="0"/>
              </a:spcBef>
              <a:buNone/>
            </a:pPr>
            <a:r>
              <a:rPr lang="en" dirty="0" smtClean="0">
                <a:latin typeface="Arial Black" panose="020B0A04020102020204" pitchFamily="34" charset="0"/>
              </a:rPr>
              <a:t>Human Rights &amp; Accomodations</a:t>
            </a:r>
            <a:endParaRPr lang="en" dirty="0">
              <a:latin typeface="Arial Black" panose="020B0A04020102020204" pitchFamily="34" charset="0"/>
            </a:endParaRPr>
          </a:p>
        </p:txBody>
      </p:sp>
      <p:sp>
        <p:nvSpPr>
          <p:cNvPr id="253" name="Shape 253"/>
          <p:cNvSpPr txBox="1">
            <a:spLocks noGrp="1"/>
          </p:cNvSpPr>
          <p:nvPr>
            <p:ph type="body" idx="1"/>
          </p:nvPr>
        </p:nvSpPr>
        <p:spPr>
          <a:xfrm>
            <a:off x="311700" y="1450847"/>
            <a:ext cx="8520600" cy="2938273"/>
          </a:xfrm>
          <a:prstGeom prst="rect">
            <a:avLst/>
          </a:prstGeom>
        </p:spPr>
        <p:txBody>
          <a:bodyPr lIns="91425" tIns="91425" rIns="91425" bIns="91425" anchor="t" anchorCtr="0">
            <a:noAutofit/>
          </a:bodyPr>
          <a:lstStyle/>
          <a:p>
            <a:pPr marL="457200" lvl="0" indent="-228600" rtl="0">
              <a:spcBef>
                <a:spcPts val="0"/>
              </a:spcBef>
              <a:buChar char="●"/>
            </a:pPr>
            <a:r>
              <a:rPr lang="en" sz="2000" dirty="0"/>
              <a:t>Accommodation for marijuana </a:t>
            </a:r>
            <a:r>
              <a:rPr lang="en" sz="2000" dirty="0" smtClean="0"/>
              <a:t>use</a:t>
            </a:r>
          </a:p>
          <a:p>
            <a:pPr marL="228600" lvl="0" indent="0" rtl="0">
              <a:spcBef>
                <a:spcPts val="0"/>
              </a:spcBef>
              <a:buNone/>
            </a:pPr>
            <a:endParaRPr lang="en" sz="2000" dirty="0"/>
          </a:p>
          <a:p>
            <a:pPr marL="685800" lvl="1" indent="0">
              <a:buNone/>
            </a:pPr>
            <a:r>
              <a:rPr lang="en" sz="1800" i="1" dirty="0" smtClean="0">
                <a:solidFill>
                  <a:schemeClr val="tx1"/>
                </a:solidFill>
              </a:rPr>
              <a:t>	The </a:t>
            </a:r>
            <a:r>
              <a:rPr lang="en" sz="1800" i="1" dirty="0">
                <a:solidFill>
                  <a:schemeClr val="tx1"/>
                </a:solidFill>
              </a:rPr>
              <a:t>Owners, Strata Plan LMS 2900 v. Mathew Hardy</a:t>
            </a:r>
            <a:r>
              <a:rPr lang="en" sz="1800" dirty="0">
                <a:solidFill>
                  <a:schemeClr val="tx1"/>
                </a:solidFill>
              </a:rPr>
              <a:t>, 2016 CRTBC 1</a:t>
            </a:r>
          </a:p>
          <a:p>
            <a:pPr marL="685800" lvl="1" indent="0">
              <a:spcBef>
                <a:spcPts val="1200"/>
              </a:spcBef>
              <a:buClr>
                <a:schemeClr val="dk1"/>
              </a:buClr>
              <a:buNone/>
            </a:pPr>
            <a:r>
              <a:rPr lang="en" dirty="0" smtClean="0">
                <a:solidFill>
                  <a:schemeClr val="tx1"/>
                </a:solidFill>
              </a:rPr>
              <a:t>	Smoking </a:t>
            </a:r>
            <a:r>
              <a:rPr lang="en" dirty="0">
                <a:solidFill>
                  <a:schemeClr val="tx1"/>
                </a:solidFill>
              </a:rPr>
              <a:t>vs. other methods of consumption</a:t>
            </a:r>
          </a:p>
          <a:p>
            <a:pPr marL="228600" lvl="0" indent="0" rtl="0">
              <a:spcBef>
                <a:spcPts val="0"/>
              </a:spcBef>
              <a:buNone/>
            </a:pPr>
            <a:endParaRPr lang="en" sz="2000" dirty="0" smtClean="0"/>
          </a:p>
          <a:p>
            <a:pPr marL="457200" lvl="0" indent="-228600" rtl="0">
              <a:spcBef>
                <a:spcPts val="0"/>
              </a:spcBef>
              <a:buChar char="●"/>
            </a:pPr>
            <a:r>
              <a:rPr lang="en" sz="2000" dirty="0" smtClean="0"/>
              <a:t>Reasonable accommodation does not have to be “perfect”</a:t>
            </a:r>
          </a:p>
          <a:p>
            <a:pPr marL="0" lvl="0" indent="0" rtl="0">
              <a:spcBef>
                <a:spcPts val="0"/>
              </a:spcBef>
              <a:buNone/>
            </a:pPr>
            <a:endParaRPr lang="en" dirty="0">
              <a:solidFill>
                <a:schemeClr val="tx1"/>
              </a:solidFill>
            </a:endParaRPr>
          </a:p>
        </p:txBody>
      </p:sp>
      <p:sp>
        <p:nvSpPr>
          <p:cNvPr id="254" name="Shape 254"/>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en"/>
              <a:t>50</a:t>
            </a:fld>
            <a:endParaRPr lang="en"/>
          </a:p>
        </p:txBody>
      </p:sp>
    </p:spTree>
    <p:extLst>
      <p:ext uri="{BB962C8B-B14F-4D97-AF65-F5344CB8AC3E}">
        <p14:creationId xmlns:p14="http://schemas.microsoft.com/office/powerpoint/2010/main" val="2392649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265500" y="548000"/>
            <a:ext cx="4045199" cy="1710300"/>
          </a:xfrm>
          <a:prstGeom prst="rect">
            <a:avLst/>
          </a:prstGeom>
        </p:spPr>
        <p:txBody>
          <a:bodyPr lIns="91425" tIns="91425" rIns="91425" bIns="91425" anchor="b" anchorCtr="0">
            <a:noAutofit/>
          </a:bodyPr>
          <a:lstStyle/>
          <a:p>
            <a:pPr lvl="0">
              <a:spcBef>
                <a:spcPts val="0"/>
              </a:spcBef>
              <a:buNone/>
            </a:pPr>
            <a:r>
              <a:rPr lang="en" sz="3600" dirty="0">
                <a:solidFill>
                  <a:schemeClr val="tx1"/>
                </a:solidFill>
                <a:latin typeface="Arial Black" panose="020B0A04020102020204" pitchFamily="34" charset="0"/>
              </a:rPr>
              <a:t>Haddock &amp; Company Lawyers</a:t>
            </a:r>
          </a:p>
        </p:txBody>
      </p:sp>
      <p:sp>
        <p:nvSpPr>
          <p:cNvPr id="260" name="Shape 260"/>
          <p:cNvSpPr txBox="1">
            <a:spLocks noGrp="1"/>
          </p:cNvSpPr>
          <p:nvPr>
            <p:ph type="subTitle" idx="1"/>
          </p:nvPr>
        </p:nvSpPr>
        <p:spPr>
          <a:xfrm>
            <a:off x="265500" y="2388000"/>
            <a:ext cx="4045199" cy="1345500"/>
          </a:xfrm>
          <a:prstGeom prst="rect">
            <a:avLst/>
          </a:prstGeom>
        </p:spPr>
        <p:txBody>
          <a:bodyPr lIns="91425" tIns="91425" rIns="91425" bIns="91425" anchor="t" anchorCtr="0">
            <a:noAutofit/>
          </a:bodyPr>
          <a:lstStyle/>
          <a:p>
            <a:pPr lvl="0" rtl="0">
              <a:spcBef>
                <a:spcPts val="0"/>
              </a:spcBef>
              <a:buNone/>
            </a:pPr>
            <a:r>
              <a:rPr lang="en" dirty="0" smtClean="0">
                <a:solidFill>
                  <a:schemeClr val="tx1"/>
                </a:solidFill>
              </a:rPr>
              <a:t>North Vancouver </a:t>
            </a:r>
            <a:r>
              <a:rPr lang="en" smtClean="0">
                <a:solidFill>
                  <a:schemeClr val="tx1"/>
                </a:solidFill>
              </a:rPr>
              <a:t>/ Victoria, </a:t>
            </a:r>
            <a:r>
              <a:rPr lang="en" dirty="0">
                <a:solidFill>
                  <a:schemeClr val="tx1"/>
                </a:solidFill>
              </a:rPr>
              <a:t>BC </a:t>
            </a:r>
          </a:p>
          <a:p>
            <a:pPr lvl="0" rtl="0">
              <a:spcBef>
                <a:spcPts val="0"/>
              </a:spcBef>
              <a:buNone/>
            </a:pPr>
            <a:r>
              <a:rPr lang="en" dirty="0">
                <a:solidFill>
                  <a:schemeClr val="tx1"/>
                </a:solidFill>
              </a:rPr>
              <a:t>www.haddock-co.ca</a:t>
            </a:r>
            <a:br>
              <a:rPr lang="en" dirty="0">
                <a:solidFill>
                  <a:schemeClr val="tx1"/>
                </a:solidFill>
              </a:rPr>
            </a:br>
            <a:r>
              <a:rPr lang="en" dirty="0" smtClean="0">
                <a:solidFill>
                  <a:schemeClr val="tx1"/>
                </a:solidFill>
              </a:rPr>
              <a:t>604.983.6670</a:t>
            </a:r>
            <a:endParaRPr dirty="0">
              <a:solidFill>
                <a:schemeClr val="tx1"/>
              </a:solidFill>
            </a:endParaRPr>
          </a:p>
          <a:p>
            <a:pPr lvl="0" rtl="0">
              <a:spcBef>
                <a:spcPts val="0"/>
              </a:spcBef>
              <a:buNone/>
            </a:pPr>
            <a:r>
              <a:rPr lang="en" b="1" dirty="0" smtClean="0">
                <a:solidFill>
                  <a:schemeClr val="tx1"/>
                </a:solidFill>
              </a:rPr>
              <a:t>info@haddock-co.ca</a:t>
            </a:r>
            <a:endParaRPr lang="en" b="1" dirty="0">
              <a:solidFill>
                <a:schemeClr val="tx1"/>
              </a:solidFill>
            </a:endParaRPr>
          </a:p>
          <a:p>
            <a:pPr lvl="0">
              <a:spcBef>
                <a:spcPts val="0"/>
              </a:spcBef>
              <a:buNone/>
            </a:pPr>
            <a:endParaRPr dirty="0"/>
          </a:p>
        </p:txBody>
      </p:sp>
      <p:sp>
        <p:nvSpPr>
          <p:cNvPr id="263" name="Shape 263"/>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t>51</a:t>
            </a:fld>
            <a:endParaRPr lang="en"/>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8450" y="1977312"/>
            <a:ext cx="3419475" cy="561975"/>
          </a:xfrm>
          <a:prstGeom prst="rect">
            <a:avLst/>
          </a:prstGeom>
        </p:spPr>
      </p:pic>
    </p:spTree>
    <p:extLst>
      <p:ext uri="{BB962C8B-B14F-4D97-AF65-F5344CB8AC3E}">
        <p14:creationId xmlns:p14="http://schemas.microsoft.com/office/powerpoint/2010/main" val="364017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3312</TotalTime>
  <Words>3712</Words>
  <Application>Microsoft Office PowerPoint</Application>
  <PresentationFormat>On-screen Show (16:9)</PresentationFormat>
  <Paragraphs>484</Paragraphs>
  <Slides>51</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Arial Black</vt:lpstr>
      <vt:lpstr>Calibri</vt:lpstr>
      <vt:lpstr>FreightSans Pro Semibold</vt:lpstr>
      <vt:lpstr>Lato</vt:lpstr>
      <vt:lpstr>Trebuchet MS</vt:lpstr>
      <vt:lpstr>Wingdings 3</vt:lpstr>
      <vt:lpstr>Facet</vt:lpstr>
      <vt:lpstr>Considering the  Cannabis Act</vt:lpstr>
      <vt:lpstr>PowerPoint Presentation</vt:lpstr>
      <vt:lpstr>TODAY’S PRESENTATION  </vt:lpstr>
      <vt:lpstr>Part 1:  Introductions</vt:lpstr>
      <vt:lpstr>Introductions</vt:lpstr>
      <vt:lpstr>Introductions</vt:lpstr>
      <vt:lpstr>Part 2:  Legislative Overview</vt:lpstr>
      <vt:lpstr>Legislative Overview</vt:lpstr>
      <vt:lpstr>Legislative Overview</vt:lpstr>
      <vt:lpstr>Legislative Overview</vt:lpstr>
      <vt:lpstr>Legislative Overview</vt:lpstr>
      <vt:lpstr>Legislative Overview </vt:lpstr>
      <vt:lpstr>Legislative Overview </vt:lpstr>
      <vt:lpstr>Legislative Overview</vt:lpstr>
      <vt:lpstr>Legislative Overview</vt:lpstr>
      <vt:lpstr>Legislative Overview</vt:lpstr>
      <vt:lpstr>Legislative Overview</vt:lpstr>
      <vt:lpstr>New Challenges for Co-operatives</vt:lpstr>
      <vt:lpstr>New Challenges for Co-operatives</vt:lpstr>
      <vt:lpstr>Industry Reaction</vt:lpstr>
      <vt:lpstr>Industry Reaction</vt:lpstr>
      <vt:lpstr>Industry Reaction</vt:lpstr>
      <vt:lpstr>Industry Reaction</vt:lpstr>
      <vt:lpstr>Industry Reaction</vt:lpstr>
      <vt:lpstr>Industry Reaction</vt:lpstr>
      <vt:lpstr>Part 3:  Prevention</vt:lpstr>
      <vt:lpstr>Prevention</vt:lpstr>
      <vt:lpstr>Prevention</vt:lpstr>
      <vt:lpstr>Prevention</vt:lpstr>
      <vt:lpstr>Prevention</vt:lpstr>
      <vt:lpstr>Prevention</vt:lpstr>
      <vt:lpstr>Prevention</vt:lpstr>
      <vt:lpstr>Prevention</vt:lpstr>
      <vt:lpstr>Prevention</vt:lpstr>
      <vt:lpstr>Prevention</vt:lpstr>
      <vt:lpstr>Prevention</vt:lpstr>
      <vt:lpstr>Prevention</vt:lpstr>
      <vt:lpstr>Prevention</vt:lpstr>
      <vt:lpstr>Prevention</vt:lpstr>
      <vt:lpstr>Prevention</vt:lpstr>
      <vt:lpstr>Creative Ways to Avoid Disturbing your Neighbour</vt:lpstr>
      <vt:lpstr>Creative Ways to Avoid Disturbing your Neighbour</vt:lpstr>
      <vt:lpstr>Prevention</vt:lpstr>
      <vt:lpstr>Part 4:  Remedies/ Recourses</vt:lpstr>
      <vt:lpstr>Remedies/Recourses</vt:lpstr>
      <vt:lpstr>Remedies/Recourses</vt:lpstr>
      <vt:lpstr>Part 5:  Human  Rights &amp; Accommodation</vt:lpstr>
      <vt:lpstr>Human Rights &amp; Accomodation</vt:lpstr>
      <vt:lpstr>Human Rights &amp; Accomodation</vt:lpstr>
      <vt:lpstr>Human Rights &amp; Accomodations</vt:lpstr>
      <vt:lpstr>Haddock &amp; Company Lawyers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Dossier;Michael Rodgers</dc:creator>
  <cp:keywords>CHF BC Standard</cp:keywords>
  <cp:lastModifiedBy>Diane Bennett</cp:lastModifiedBy>
  <cp:revision>245</cp:revision>
  <cp:lastPrinted>2018-09-20T15:58:39Z</cp:lastPrinted>
  <dcterms:created xsi:type="dcterms:W3CDTF">2016-11-07T17:41:51Z</dcterms:created>
  <dcterms:modified xsi:type="dcterms:W3CDTF">2018-09-20T16:08:07Z</dcterms:modified>
</cp:coreProperties>
</file>