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614" r:id="rId2"/>
    <p:sldId id="534" r:id="rId3"/>
    <p:sldId id="445" r:id="rId4"/>
    <p:sldId id="446" r:id="rId5"/>
    <p:sldId id="742" r:id="rId6"/>
    <p:sldId id="744" r:id="rId7"/>
    <p:sldId id="844" r:id="rId8"/>
    <p:sldId id="447" r:id="rId9"/>
    <p:sldId id="448" r:id="rId10"/>
    <p:sldId id="449" r:id="rId11"/>
    <p:sldId id="450" r:id="rId12"/>
    <p:sldId id="451" r:id="rId13"/>
    <p:sldId id="452" r:id="rId14"/>
    <p:sldId id="845" r:id="rId15"/>
    <p:sldId id="846" r:id="rId16"/>
    <p:sldId id="847" r:id="rId17"/>
    <p:sldId id="458" r:id="rId18"/>
    <p:sldId id="442" r:id="rId19"/>
  </p:sldIdLst>
  <p:sldSz cx="9144000" cy="5143500" type="screen16x9"/>
  <p:notesSz cx="6950075" cy="9236075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ducation Sample" id="{E23ACED9-354D-4829-872E-8E7964FC512C}">
          <p14:sldIdLst>
            <p14:sldId id="614"/>
            <p14:sldId id="534"/>
            <p14:sldId id="445"/>
            <p14:sldId id="446"/>
            <p14:sldId id="742"/>
            <p14:sldId id="744"/>
            <p14:sldId id="844"/>
            <p14:sldId id="447"/>
            <p14:sldId id="448"/>
            <p14:sldId id="449"/>
            <p14:sldId id="450"/>
            <p14:sldId id="451"/>
            <p14:sldId id="452"/>
            <p14:sldId id="845"/>
            <p14:sldId id="846"/>
            <p14:sldId id="847"/>
            <p14:sldId id="458"/>
            <p14:sldId id="44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" initials="M" lastIdx="0" clrIdx="0"/>
  <p:cmAuthor id="1" name="Susan Moorhead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B6E6"/>
    <a:srgbClr val="1B365D"/>
    <a:srgbClr val="F6BE00"/>
    <a:srgbClr val="E07E3C"/>
    <a:srgbClr val="407EC9"/>
    <a:srgbClr val="40C1AC"/>
    <a:srgbClr val="A1D884"/>
    <a:srgbClr val="E1523D"/>
    <a:srgbClr val="000000"/>
    <a:srgbClr val="981D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20" autoAdjust="0"/>
    <p:restoredTop sz="94773" autoAdjust="0"/>
  </p:normalViewPr>
  <p:slideViewPr>
    <p:cSldViewPr snapToGrid="0" snapToObjects="1">
      <p:cViewPr varScale="1">
        <p:scale>
          <a:sx n="141" d="100"/>
          <a:sy n="141" d="100"/>
        </p:scale>
        <p:origin x="516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-704" y="-64"/>
      </p:cViewPr>
      <p:guideLst>
        <p:guide orient="horz" pos="2909"/>
        <p:guide pos="218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9386AA42-F938-44FF-ACCD-235AD650EDCE}" type="datetimeFigureOut">
              <a:rPr lang="en-CA" smtClean="0"/>
              <a:t>2018-09-27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F93E07AF-FA95-4AD4-A0AE-41AB3F1D571C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15395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33A1972-3CE8-44CD-9BF0-9D02504EF39E}" type="datetimeFigureOut">
              <a:rPr lang="en-CA" smtClean="0"/>
              <a:t>2018-09-27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C67DEC0A-4159-4F1B-ACAC-DDB1A06BA01F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53205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f.bc.ca/sites/stage.chf.affinitybridge.com/files/Whats%20new%20in%20Model%20Rules%202%200%20July%2015.pdf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DEC0A-4159-4F1B-ACAC-DDB1A06BA01F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94954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Don’t spend too long on this slide – I usually say:</a:t>
            </a:r>
          </a:p>
          <a:p>
            <a:endParaRPr lang="en-CA" dirty="0"/>
          </a:p>
          <a:p>
            <a:r>
              <a:rPr lang="en-CA" i="1" dirty="0"/>
              <a:t>“We want to make sure that you’re making the most of your CHF BC member benefits. This slide</a:t>
            </a:r>
            <a:r>
              <a:rPr lang="en-CA" i="1" baseline="0" dirty="0"/>
              <a:t> sums up what these benefits are. If there are any that you think you’re not making full use of, you can ask me about them now or over a break. I will be leaving a package of information for you to review with more details”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DEC0A-4159-4F1B-ACAC-DDB1A06BA01F}" type="slidenum">
              <a:rPr lang="en-CA" smtClean="0"/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73255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D3BF3-D352-46FC-8343-31F56E6730E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158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543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97BBEA-BD8B-4F7D-9758-55E0F7895AE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543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8463" y="693738"/>
            <a:ext cx="6154737" cy="3462337"/>
          </a:xfrm>
          <a:ln cap="flat"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5419" y="4386190"/>
            <a:ext cx="5099240" cy="4157497"/>
          </a:xfrm>
          <a:noFill/>
          <a:ln/>
        </p:spPr>
        <p:txBody>
          <a:bodyPr lIns="92152" tIns="46075" rIns="92152" bIns="46075"/>
          <a:lstStyle/>
          <a:p>
            <a:pPr eaLnBrk="1" hangingPunct="1"/>
            <a:r>
              <a:rPr lang="en-US" b="1" dirty="0"/>
              <a:t>THOM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We’re calling the Model a “bold new standard in housing co-op governance” and are very proud of the final product.</a:t>
            </a:r>
          </a:p>
        </p:txBody>
      </p:sp>
    </p:spTree>
    <p:extLst>
      <p:ext uri="{BB962C8B-B14F-4D97-AF65-F5344CB8AC3E}">
        <p14:creationId xmlns:p14="http://schemas.microsoft.com/office/powerpoint/2010/main" val="2833054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543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610A97-49F6-4B2D-AD26-3928FABBD61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543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8463" y="693738"/>
            <a:ext cx="6154737" cy="3462337"/>
          </a:xfrm>
          <a:ln cap="flat"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3920" y="4386190"/>
            <a:ext cx="5379720" cy="4445390"/>
          </a:xfrm>
          <a:noFill/>
          <a:ln/>
        </p:spPr>
        <p:txBody>
          <a:bodyPr lIns="92152" tIns="46075" rIns="92152" bIns="460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THOM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CA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CA" dirty="0"/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CA" dirty="0"/>
              <a:t>Fully compliant with recent changes to the </a:t>
            </a:r>
            <a:r>
              <a:rPr lang="en-CA" i="1" dirty="0"/>
              <a:t>Co-operative Association Act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CA" dirty="0"/>
              <a:t>Based on more than a decade of feedback from co-ops on what works in the original model and what doesn’t</a:t>
            </a:r>
          </a:p>
          <a:p>
            <a:pPr marL="628650" lvl="1" indent="-171450" eaLnBrk="1" hangingPunct="1">
              <a:buFont typeface="Arial" panose="020B0604020202020204" pitchFamily="34" charset="0"/>
              <a:buChar char="•"/>
            </a:pPr>
            <a:r>
              <a:rPr lang="en-CA" dirty="0"/>
              <a:t>Members, staff, directors, co-op lawyers and managers have all played key roles in developing this new standard (met with Agency too) – thanks to the meetings with you to provide input on the key issues and to comment on the draft Rules and OA</a:t>
            </a:r>
          </a:p>
          <a:p>
            <a:pPr marL="628650" lvl="1" indent="-171450" eaLnBrk="1" hangingPunct="1">
              <a:buFont typeface="Arial" panose="020B0604020202020204" pitchFamily="34" charset="0"/>
              <a:buChar char="•"/>
            </a:pPr>
            <a:r>
              <a:rPr lang="en-CA" dirty="0"/>
              <a:t>Members: survey in 2012, consultations (meetings, webinar, feedback on first draft of 2.0) </a:t>
            </a:r>
            <a:br>
              <a:rPr lang="en-CA" dirty="0"/>
            </a:br>
            <a:r>
              <a:rPr lang="en-CA" i="1" dirty="0"/>
              <a:t>Every suggestion from you and other co-ops was reviewed  by the working group – Grant Haddock, Geoffrey Dabbs, Bob Milne, Thom Armstrong, Sue Moorhead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CA" dirty="0"/>
              <a:t>Built for today and for life after your CMHC operating agreement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CA" dirty="0"/>
              <a:t>Written with the best co-op legal advice available today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CA" dirty="0"/>
              <a:t>Simpler and easier to read and apply to the most common situations your co-op will face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CA" dirty="0"/>
              <a:t>Full of fresh new ideas and approaches to good governance and principled leadership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3259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543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610A97-49F6-4B2D-AD26-3928FABBD61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543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8463" y="693738"/>
            <a:ext cx="6154737" cy="3462337"/>
          </a:xfrm>
          <a:ln cap="flat"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5419" y="4386190"/>
            <a:ext cx="5099240" cy="4157497"/>
          </a:xfrm>
          <a:noFill/>
          <a:ln/>
        </p:spPr>
        <p:txBody>
          <a:bodyPr lIns="92152" tIns="46075" rIns="92152" bIns="46075"/>
          <a:lstStyle/>
          <a:p>
            <a:r>
              <a:rPr lang="en-CA" dirty="0"/>
              <a:t>Overview of what we’ll cover (2 slides). Here we’ve combined “What’s new” with the Options guide</a:t>
            </a:r>
          </a:p>
          <a:p>
            <a:endParaRPr lang="en-CA" dirty="0"/>
          </a:p>
          <a:p>
            <a:r>
              <a:rPr lang="en-CA" dirty="0"/>
              <a:t>Read </a:t>
            </a:r>
            <a:r>
              <a:rPr lang="en-CA" b="1" dirty="0">
                <a:hlinkClick r:id="rId3"/>
              </a:rPr>
              <a:t>What’s new in the Model 2.0</a:t>
            </a:r>
            <a:r>
              <a:rPr lang="en-CA" dirty="0"/>
              <a:t>  (“What’s new”) and “Options Guide” for more. Point out that these 2 tools are really useful.</a:t>
            </a:r>
          </a:p>
          <a:p>
            <a:endParaRPr lang="en-CA" dirty="0"/>
          </a:p>
          <a:p>
            <a:r>
              <a:rPr lang="en-CA" dirty="0"/>
              <a:t>If want to cut out some topics, here’s what was covered in webinar (1 slide only)</a:t>
            </a:r>
          </a:p>
          <a:p>
            <a:pPr marL="171450" indent="-171450" defTabSz="812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A" dirty="0"/>
              <a:t>Membership termination</a:t>
            </a:r>
          </a:p>
          <a:p>
            <a:pPr marL="171450" indent="-171450" defTabSz="812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A" dirty="0"/>
              <a:t>Number of Directors</a:t>
            </a:r>
          </a:p>
          <a:p>
            <a:pPr marL="171450" indent="-171450" defTabSz="812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A" dirty="0"/>
              <a:t>Directors qualifications</a:t>
            </a:r>
          </a:p>
          <a:p>
            <a:pPr marL="171450" indent="-171450" defTabSz="812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A" dirty="0"/>
              <a:t>Election procedure</a:t>
            </a:r>
          </a:p>
          <a:p>
            <a:pPr marL="171450" lvl="0" indent="-171450" defTabSz="812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black"/>
                </a:solidFill>
              </a:rPr>
              <a:t>Removal of director </a:t>
            </a:r>
          </a:p>
          <a:p>
            <a:pPr marL="171450" indent="-171450" defTabSz="812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black"/>
                </a:solidFill>
              </a:rPr>
              <a:t>Use of email for notices</a:t>
            </a:r>
          </a:p>
          <a:p>
            <a:pPr marL="171450" indent="-171450" defTabSz="812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black"/>
                </a:solidFill>
              </a:rPr>
              <a:t>Ask us about other changes if time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62441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D3BF3-D352-46FC-8343-31F56E6730E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720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D3BF3-D352-46FC-8343-31F56E6730E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060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D3BF3-D352-46FC-8343-31F56E6730E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6675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D3BF3-D352-46FC-8343-31F56E6730E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32693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4572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5392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D3BF3-D352-46FC-8343-31F56E6730E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7988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ed 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752628" y="1471400"/>
            <a:ext cx="7426290" cy="1684013"/>
          </a:xfrm>
        </p:spPr>
        <p:txBody>
          <a:bodyPr>
            <a:noAutofit/>
          </a:bodyPr>
          <a:lstStyle>
            <a:lvl1pPr>
              <a:lnSpc>
                <a:spcPts val="5000"/>
              </a:lnSpc>
              <a:defRPr sz="5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TEMPLATE (bold)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2628" y="2921941"/>
            <a:ext cx="7426290" cy="121230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950" b="0" baseline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Clean and modern. Click to edit Master text styles.</a:t>
            </a:r>
            <a:br>
              <a:rPr lang="en-US" dirty="0"/>
            </a:br>
            <a:r>
              <a:rPr lang="en-US" dirty="0"/>
              <a:t>Second and</a:t>
            </a:r>
            <a:br>
              <a:rPr lang="en-US" dirty="0"/>
            </a:br>
            <a:r>
              <a:rPr lang="en-US" dirty="0"/>
              <a:t>Third lines also available. (BEST THROUGH SOFT RETURNS.)</a:t>
            </a:r>
          </a:p>
        </p:txBody>
      </p:sp>
      <p:pic>
        <p:nvPicPr>
          <p:cNvPr id="6" name="Picture 2" descr="E:\Documents\Desktop\___knockout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87" y="572483"/>
            <a:ext cx="1463040" cy="3548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715789" y="4570053"/>
            <a:ext cx="44477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Co-operative Housing Federation of British Columbia</a:t>
            </a:r>
            <a:endParaRPr lang="en-CA" sz="7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-COLS -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r>
              <a:rPr lang="en-US" dirty="0"/>
              <a:t>November 10, 2016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1175"/>
            <a:ext cx="9144000" cy="158495"/>
          </a:xfrm>
          <a:prstGeom prst="rect">
            <a:avLst/>
          </a:prstGeom>
        </p:spPr>
      </p:pic>
      <p:sp>
        <p:nvSpPr>
          <p:cNvPr id="11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2" name="Rounded Rectangle 11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-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406498"/>
            <a:ext cx="7886700" cy="584112"/>
          </a:xfrm>
        </p:spPr>
        <p:txBody>
          <a:bodyPr>
            <a:normAutofit/>
          </a:bodyPr>
          <a:lstStyle>
            <a:lvl1pPr algn="ctr">
              <a:defRPr sz="2700" cap="all" baseline="0">
                <a:solidFill>
                  <a:srgbClr val="1B36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1175"/>
            <a:ext cx="9144000" cy="158495"/>
          </a:xfrm>
          <a:prstGeom prst="rect">
            <a:avLst/>
          </a:prstGeom>
        </p:spPr>
      </p:pic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6" name="Rounded Rectangle 15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725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ooterstuff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777973"/>
            <a:ext cx="7886700" cy="584112"/>
          </a:xfrm>
        </p:spPr>
        <p:txBody>
          <a:bodyPr>
            <a:normAutofit/>
          </a:bodyPr>
          <a:lstStyle>
            <a:lvl1pPr algn="ctr">
              <a:defRPr sz="2700" cap="all" baseline="0">
                <a:solidFill>
                  <a:srgbClr val="1B36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1175"/>
            <a:ext cx="9144000" cy="158495"/>
          </a:xfrm>
          <a:prstGeom prst="rect">
            <a:avLst/>
          </a:prstGeom>
        </p:spPr>
      </p:pic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3" name="Rounded Rectangle 12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789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-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16828" y="2105025"/>
            <a:ext cx="6110344" cy="2413187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1244698"/>
            <a:ext cx="7886700" cy="584112"/>
          </a:xfrm>
        </p:spPr>
        <p:txBody>
          <a:bodyPr>
            <a:normAutofit/>
          </a:bodyPr>
          <a:lstStyle>
            <a:lvl1pPr algn="ctr">
              <a:defRPr sz="2700" cap="all" baseline="0">
                <a:solidFill>
                  <a:srgbClr val="1B36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1175"/>
            <a:ext cx="9144000" cy="158495"/>
          </a:xfrm>
          <a:prstGeom prst="rect">
            <a:avLst/>
          </a:prstGeom>
        </p:spPr>
      </p:pic>
      <p:sp>
        <p:nvSpPr>
          <p:cNvPr id="13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489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- 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406498"/>
            <a:ext cx="7886700" cy="584112"/>
          </a:xfrm>
        </p:spPr>
        <p:txBody>
          <a:bodyPr>
            <a:normAutofit/>
          </a:bodyPr>
          <a:lstStyle>
            <a:lvl1pPr algn="ctr">
              <a:defRPr sz="2700" cap="all" baseline="0">
                <a:solidFill>
                  <a:srgbClr val="1B36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1175"/>
            <a:ext cx="9144000" cy="158495"/>
          </a:xfrm>
          <a:prstGeom prst="rect">
            <a:avLst/>
          </a:prstGeom>
        </p:spPr>
      </p:pic>
      <p:sp>
        <p:nvSpPr>
          <p:cNvPr id="7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9" name="Rounded Rectangle 8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0"/>
          </p:nvPr>
        </p:nvSpPr>
        <p:spPr>
          <a:xfrm>
            <a:off x="628650" y="1293913"/>
            <a:ext cx="7886700" cy="326350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381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406498"/>
            <a:ext cx="7886700" cy="584112"/>
          </a:xfrm>
        </p:spPr>
        <p:txBody>
          <a:bodyPr>
            <a:normAutofit/>
          </a:bodyPr>
          <a:lstStyle>
            <a:lvl1pPr algn="ctr">
              <a:defRPr sz="2700" cap="all" baseline="0">
                <a:solidFill>
                  <a:srgbClr val="1B36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1175"/>
            <a:ext cx="9144000" cy="158495"/>
          </a:xfrm>
          <a:prstGeom prst="rect">
            <a:avLst/>
          </a:prstGeom>
        </p:spPr>
      </p:pic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0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6" name="Rounded Rectangle 15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078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S (1 + 1 +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406498"/>
            <a:ext cx="7886700" cy="584112"/>
          </a:xfrm>
        </p:spPr>
        <p:txBody>
          <a:bodyPr>
            <a:normAutofit/>
          </a:bodyPr>
          <a:lstStyle>
            <a:lvl1pPr algn="ctr">
              <a:defRPr sz="2700" cap="all" baseline="0">
                <a:solidFill>
                  <a:srgbClr val="1B36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1175"/>
            <a:ext cx="9144000" cy="158495"/>
          </a:xfrm>
          <a:prstGeom prst="rect">
            <a:avLst/>
          </a:prstGeom>
        </p:spPr>
      </p:pic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5953531" y="1369219"/>
            <a:ext cx="2560320" cy="326350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0"/>
          </p:nvPr>
        </p:nvSpPr>
        <p:spPr>
          <a:xfrm>
            <a:off x="3291090" y="1369219"/>
            <a:ext cx="2560320" cy="326350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628649" y="1370075"/>
            <a:ext cx="2560320" cy="326350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6" name="Rounded Rectangle 15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5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S (1 +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406498"/>
            <a:ext cx="7886700" cy="584112"/>
          </a:xfrm>
        </p:spPr>
        <p:txBody>
          <a:bodyPr>
            <a:normAutofit/>
          </a:bodyPr>
          <a:lstStyle>
            <a:lvl1pPr algn="ctr">
              <a:defRPr sz="2700" cap="all" baseline="0">
                <a:solidFill>
                  <a:srgbClr val="1B36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1175"/>
            <a:ext cx="9144000" cy="158495"/>
          </a:xfrm>
          <a:prstGeom prst="rect">
            <a:avLst/>
          </a:prstGeom>
        </p:spPr>
      </p:pic>
      <p:sp>
        <p:nvSpPr>
          <p:cNvPr id="9" name="Content Placeholder 3"/>
          <p:cNvSpPr>
            <a:spLocks noGrp="1"/>
          </p:cNvSpPr>
          <p:nvPr>
            <p:ph sz="half" idx="10"/>
          </p:nvPr>
        </p:nvSpPr>
        <p:spPr>
          <a:xfrm>
            <a:off x="3291090" y="1369219"/>
            <a:ext cx="5224260" cy="326350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628649" y="1370075"/>
            <a:ext cx="2560320" cy="326350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179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S (2 +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406498"/>
            <a:ext cx="7886700" cy="584112"/>
          </a:xfrm>
        </p:spPr>
        <p:txBody>
          <a:bodyPr>
            <a:normAutofit/>
          </a:bodyPr>
          <a:lstStyle>
            <a:lvl1pPr algn="ctr">
              <a:defRPr sz="2700" cap="all" baseline="0">
                <a:solidFill>
                  <a:srgbClr val="1B36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1175"/>
            <a:ext cx="9144000" cy="158495"/>
          </a:xfrm>
          <a:prstGeom prst="rect">
            <a:avLst/>
          </a:prstGeom>
        </p:spPr>
      </p:pic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5953531" y="1369219"/>
            <a:ext cx="2560320" cy="326350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0"/>
          </p:nvPr>
        </p:nvSpPr>
        <p:spPr>
          <a:xfrm>
            <a:off x="628650" y="1369219"/>
            <a:ext cx="5222760" cy="326350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135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Quotes or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85838" y="1476374"/>
            <a:ext cx="7172325" cy="2447925"/>
          </a:xfrm>
        </p:spPr>
        <p:txBody>
          <a:bodyPr anchor="t">
            <a:noAutofit/>
          </a:bodyPr>
          <a:lstStyle>
            <a:lvl1pPr algn="ctr">
              <a:lnSpc>
                <a:spcPct val="90000"/>
              </a:lnSpc>
              <a:defRPr sz="5400" b="1" baseline="0"/>
            </a:lvl1pPr>
          </a:lstStyle>
          <a:p>
            <a:r>
              <a:rPr lang="en-US" dirty="0"/>
              <a:t>Large quotes can be used to punctuate </a:t>
            </a:r>
            <a:br>
              <a:rPr lang="en-US" dirty="0"/>
            </a:br>
            <a:r>
              <a:rPr lang="en-US" dirty="0"/>
              <a:t>the presentation.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56956" y="715067"/>
            <a:ext cx="12564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0" b="1" dirty="0">
                <a:solidFill>
                  <a:srgbClr val="2CB7DF"/>
                </a:solidFill>
                <a:latin typeface="Lato" panose="020F0502020204030203" pitchFamily="34" charset="0"/>
                <a:ea typeface="FreightSans Pro Semibold" charset="0"/>
                <a:cs typeface="FreightSans Pro Semibold" charset="0"/>
              </a:rPr>
              <a:t>“</a:t>
            </a:r>
            <a:endParaRPr lang="en-US" sz="18000" b="1" dirty="0">
              <a:solidFill>
                <a:srgbClr val="152B51"/>
              </a:solidFill>
              <a:latin typeface="Lato" panose="020F0502020204030203" pitchFamily="34" charset="0"/>
              <a:ea typeface="FreightSans Pro Semibold" charset="0"/>
              <a:cs typeface="FreightSans Pro Semibold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430566" y="2818510"/>
            <a:ext cx="14143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0" b="1" dirty="0">
                <a:solidFill>
                  <a:srgbClr val="2CB7DF"/>
                </a:solidFill>
                <a:latin typeface="Lato" panose="020F0502020204030203" pitchFamily="34" charset="0"/>
                <a:ea typeface="FreightSans Pro Semibold" charset="0"/>
                <a:cs typeface="FreightSans Pro Semibold" charset="0"/>
              </a:rPr>
              <a:t>”</a:t>
            </a:r>
            <a:endParaRPr lang="en-US" sz="18000" b="1" dirty="0">
              <a:solidFill>
                <a:srgbClr val="152B51"/>
              </a:solidFill>
              <a:latin typeface="Lato" panose="020F0502020204030203" pitchFamily="34" charset="0"/>
              <a:ea typeface="FreightSans Pro Semibold" charset="0"/>
              <a:cs typeface="FreightSans Pro Semibold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1175"/>
            <a:ext cx="9144000" cy="158495"/>
          </a:xfrm>
          <a:prstGeom prst="rect">
            <a:avLst/>
          </a:prstGeom>
        </p:spPr>
      </p:pic>
      <p:sp>
        <p:nvSpPr>
          <p:cNvPr id="16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76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10,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0" name="Rounded Rectangle 9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10,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54864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0" name="Rounded Rectangle 9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10, 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r>
              <a:rPr lang="en-US" dirty="0"/>
              <a:t>November 10, 2016</a:t>
            </a:r>
          </a:p>
        </p:txBody>
      </p:sp>
      <p:sp>
        <p:nvSpPr>
          <p:cNvPr id="13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1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500"/>
            </a:lvl4pPr>
            <a:lvl5pPr>
              <a:lnSpc>
                <a:spcPct val="100000"/>
              </a:lnSpc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r>
              <a:rPr lang="en-US" dirty="0"/>
              <a:t>November 10, 2016</a:t>
            </a:r>
          </a:p>
        </p:txBody>
      </p:sp>
      <p:sp>
        <p:nvSpPr>
          <p:cNvPr id="11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2" name="Rounded Rectangle 11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r>
              <a:rPr lang="en-US" dirty="0"/>
              <a:t>November 10, 2016</a:t>
            </a:r>
          </a:p>
        </p:txBody>
      </p:sp>
      <p:sp>
        <p:nvSpPr>
          <p:cNvPr id="11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2" name="Rounded Rectangle 11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r>
              <a:rPr lang="en-US" dirty="0"/>
              <a:t>November 10, 2016</a:t>
            </a:r>
          </a:p>
        </p:txBody>
      </p:sp>
      <p:sp>
        <p:nvSpPr>
          <p:cNvPr id="11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2" name="Rounded Rectangle 11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r>
              <a:rPr lang="en-US" dirty="0"/>
              <a:t>November 10, 2016</a:t>
            </a:r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8431453" y="4710623"/>
            <a:ext cx="400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5561-CE23-415A-BFAE-056C12FD5B14}" type="slidenum">
              <a:rPr lang="en-CA" sz="700" smtClean="0">
                <a:solidFill>
                  <a:srgbClr val="41B6E6"/>
                </a:solidFill>
              </a:rPr>
              <a:pPr/>
              <a:t>‹#›</a:t>
            </a:fld>
            <a:endParaRPr lang="en-CA" dirty="0">
              <a:solidFill>
                <a:srgbClr val="41B6E6"/>
              </a:solidFill>
            </a:endParaRPr>
          </a:p>
        </p:txBody>
      </p:sp>
      <p:sp>
        <p:nvSpPr>
          <p:cNvPr id="10" name="Rounded Rectangle 9"/>
          <p:cNvSpPr/>
          <p:nvPr userDrawn="1"/>
        </p:nvSpPr>
        <p:spPr>
          <a:xfrm>
            <a:off x="8537359" y="4732032"/>
            <a:ext cx="262646" cy="162789"/>
          </a:xfrm>
          <a:prstGeom prst="roundRect">
            <a:avLst/>
          </a:prstGeom>
          <a:noFill/>
          <a:ln w="6350">
            <a:solidFill>
              <a:srgbClr val="41B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9 Colo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3059350"/>
            <a:ext cx="9144000" cy="111868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0"/>
            <a:ext cx="9144000" cy="111868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4572000" y="204286"/>
            <a:ext cx="4572000" cy="1828800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RGB 65/182/230</a:t>
            </a:r>
            <a:br>
              <a:rPr lang="en-US" dirty="0"/>
            </a:br>
            <a:r>
              <a:rPr lang="en-US" dirty="0">
                <a:solidFill>
                  <a:srgbClr val="000000"/>
                </a:solidFill>
              </a:rPr>
              <a:t>RGB 65/182/230</a:t>
            </a:r>
            <a:endParaRPr lang="en-CA" dirty="0"/>
          </a:p>
          <a:p>
            <a:pPr algn="ctr"/>
            <a:endParaRPr lang="en-CA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0" y="204286"/>
            <a:ext cx="4572000" cy="182880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RGB 27/54/93</a:t>
            </a:r>
            <a:br>
              <a:rPr lang="en-US" dirty="0"/>
            </a:br>
            <a:r>
              <a:rPr lang="en-US" dirty="0">
                <a:solidFill>
                  <a:srgbClr val="000000"/>
                </a:solidFill>
              </a:rPr>
              <a:t>RGB 27/54/93</a:t>
            </a:r>
            <a:endParaRPr lang="en-CA" dirty="0"/>
          </a:p>
          <a:p>
            <a:pPr algn="ctr"/>
            <a:endParaRPr lang="en-CA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0" y="2198459"/>
            <a:ext cx="3054096" cy="1371600"/>
          </a:xfrm>
          <a:prstGeom prst="rect">
            <a:avLst/>
          </a:prstGeom>
          <a:solidFill>
            <a:srgbClr val="F6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RGB 246/190/0</a:t>
            </a:r>
            <a:br>
              <a:rPr lang="en-US" dirty="0"/>
            </a:br>
            <a:r>
              <a:rPr lang="en-US" dirty="0">
                <a:solidFill>
                  <a:srgbClr val="000000"/>
                </a:solidFill>
              </a:rPr>
              <a:t>RGB 246/190/0</a:t>
            </a:r>
            <a:endParaRPr lang="en-CA" dirty="0"/>
          </a:p>
        </p:txBody>
      </p:sp>
      <p:sp>
        <p:nvSpPr>
          <p:cNvPr id="23" name="Rectangle 22"/>
          <p:cNvSpPr/>
          <p:nvPr userDrawn="1"/>
        </p:nvSpPr>
        <p:spPr>
          <a:xfrm>
            <a:off x="3035808" y="2198459"/>
            <a:ext cx="3054096" cy="1371600"/>
          </a:xfrm>
          <a:prstGeom prst="rect">
            <a:avLst/>
          </a:prstGeom>
          <a:solidFill>
            <a:srgbClr val="40C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RGB 64/193/172</a:t>
            </a:r>
            <a:br>
              <a:rPr lang="en-US" dirty="0"/>
            </a:br>
            <a:r>
              <a:rPr lang="en-US" dirty="0">
                <a:solidFill>
                  <a:srgbClr val="000000"/>
                </a:solidFill>
              </a:rPr>
              <a:t>RGB 64/193/172</a:t>
            </a:r>
            <a:endParaRPr lang="en-CA" dirty="0"/>
          </a:p>
        </p:txBody>
      </p:sp>
      <p:sp>
        <p:nvSpPr>
          <p:cNvPr id="24" name="Rectangle 23"/>
          <p:cNvSpPr/>
          <p:nvPr userDrawn="1"/>
        </p:nvSpPr>
        <p:spPr>
          <a:xfrm>
            <a:off x="6089904" y="2198459"/>
            <a:ext cx="3054096" cy="1371600"/>
          </a:xfrm>
          <a:prstGeom prst="rect">
            <a:avLst/>
          </a:prstGeom>
          <a:solidFill>
            <a:srgbClr val="981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RGB 152/29/151</a:t>
            </a:r>
            <a:br>
              <a:rPr lang="en-US" dirty="0"/>
            </a:br>
            <a:r>
              <a:rPr lang="en-US" dirty="0">
                <a:solidFill>
                  <a:srgbClr val="000000"/>
                </a:solidFill>
              </a:rPr>
              <a:t>RGB 152/29/151</a:t>
            </a:r>
            <a:endParaRPr lang="en-CA" dirty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1825703" y="3740292"/>
            <a:ext cx="1828800" cy="914400"/>
          </a:xfrm>
          <a:prstGeom prst="rect">
            <a:avLst/>
          </a:prstGeom>
          <a:solidFill>
            <a:srgbClr val="E152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RGB 225/82/61</a:t>
            </a:r>
            <a:br>
              <a:rPr lang="en-US" dirty="0"/>
            </a:br>
            <a:r>
              <a:rPr lang="en-US" dirty="0">
                <a:solidFill>
                  <a:srgbClr val="000000"/>
                </a:solidFill>
              </a:rPr>
              <a:t>RGB 225/82/61</a:t>
            </a:r>
            <a:endParaRPr lang="en-CA" dirty="0"/>
          </a:p>
        </p:txBody>
      </p:sp>
      <p:sp>
        <p:nvSpPr>
          <p:cNvPr id="26" name="Rectangle 25"/>
          <p:cNvSpPr/>
          <p:nvPr userDrawn="1"/>
        </p:nvSpPr>
        <p:spPr>
          <a:xfrm>
            <a:off x="3648456" y="3740292"/>
            <a:ext cx="1847088" cy="914400"/>
          </a:xfrm>
          <a:prstGeom prst="rect">
            <a:avLst/>
          </a:prstGeom>
          <a:solidFill>
            <a:srgbClr val="E07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RGB 224/126/60</a:t>
            </a:r>
            <a:br>
              <a:rPr lang="en-US" dirty="0"/>
            </a:br>
            <a:r>
              <a:rPr lang="en-US" dirty="0">
                <a:solidFill>
                  <a:srgbClr val="000000"/>
                </a:solidFill>
              </a:rPr>
              <a:t>RGB 224/126/60</a:t>
            </a:r>
            <a:endParaRPr lang="en-CA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0" y="3740292"/>
            <a:ext cx="1828800" cy="914400"/>
          </a:xfrm>
          <a:prstGeom prst="rect">
            <a:avLst/>
          </a:prstGeom>
          <a:solidFill>
            <a:srgbClr val="407E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RGB 64/126/201</a:t>
            </a:r>
            <a:br>
              <a:rPr lang="en-US" dirty="0"/>
            </a:br>
            <a:r>
              <a:rPr lang="en-US" dirty="0">
                <a:solidFill>
                  <a:srgbClr val="000000"/>
                </a:solidFill>
              </a:rPr>
              <a:t>RGB 64/126/201</a:t>
            </a:r>
            <a:endParaRPr lang="en-CA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5493276" y="3740292"/>
            <a:ext cx="1828800" cy="914400"/>
          </a:xfrm>
          <a:prstGeom prst="rect">
            <a:avLst/>
          </a:prstGeom>
          <a:solidFill>
            <a:srgbClr val="A1D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RGB 161/216/132</a:t>
            </a:r>
            <a:br>
              <a:rPr lang="en-US" dirty="0"/>
            </a:br>
            <a:r>
              <a:rPr lang="en-US" dirty="0">
                <a:solidFill>
                  <a:srgbClr val="000000"/>
                </a:solidFill>
              </a:rPr>
              <a:t>RGB 161/216/132</a:t>
            </a:r>
            <a:endParaRPr lang="en-CA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7318980" y="3740292"/>
            <a:ext cx="1828800" cy="914400"/>
          </a:xfrm>
          <a:prstGeom prst="rect">
            <a:avLst/>
          </a:prstGeom>
          <a:solidFill>
            <a:srgbClr val="E0E7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RGB 224/231/33</a:t>
            </a:r>
            <a:br>
              <a:rPr lang="en-US" dirty="0"/>
            </a:br>
            <a:r>
              <a:rPr lang="en-US" dirty="0">
                <a:solidFill>
                  <a:srgbClr val="000000"/>
                </a:solidFill>
              </a:rPr>
              <a:t>RGB 224/231/33</a:t>
            </a:r>
            <a:endParaRPr lang="en-CA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9656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9 Icons (Against Blac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7" name="Picture 4" descr="E:\Documents\Desktop\__aboutchfbc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76" y="2191145"/>
            <a:ext cx="885825" cy="660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E:\Documents\Desktop\__commercialservice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41" y="736995"/>
            <a:ext cx="812800" cy="766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E:\Documents\Desktop\__community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76" y="3547806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E:\Documents\Desktop\__construction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236" y="2114945"/>
            <a:ext cx="785813" cy="812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E:\Documents\Desktop\__contact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7" y="3547806"/>
            <a:ext cx="460375" cy="812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E:\Documents\Desktop\__events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595" y="2141139"/>
            <a:ext cx="727075" cy="760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E:\Documents\Desktop\__faq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063" y="3547806"/>
            <a:ext cx="447675" cy="812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E:\Documents\Desktop\__helpful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821" y="3574000"/>
            <a:ext cx="468313" cy="760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E:\Documents\Desktop\__location.png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813" y="3574000"/>
            <a:ext cx="493713" cy="7604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 descr="E:\Documents\Desktop\__money.png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826" y="2141139"/>
            <a:ext cx="477838" cy="760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E:\Documents\Desktop\__planning.png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793" y="736995"/>
            <a:ext cx="812800" cy="7667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5" descr="E:\Documents\Desktop\__portableworkshops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022" y="2114945"/>
            <a:ext cx="806450" cy="812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" descr="E:\Documents\Desktop\__resources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894" y="2141139"/>
            <a:ext cx="603250" cy="7604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7" descr="E:\Documents\Desktop\__search.png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945" y="3597813"/>
            <a:ext cx="712787" cy="7127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8" descr="E:\Documents\Desktop\__vancouverisland.png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257" y="3547806"/>
            <a:ext cx="693738" cy="812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 descr="E:\Documents\Desktop\__accessible.png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076" y="3574000"/>
            <a:ext cx="712788" cy="760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1" descr="E:\Documents\Desktop\__collaboration.png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586" y="2168127"/>
            <a:ext cx="812800" cy="7064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2" descr="E:\Documents\Desktop\__communications.png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026" y="740170"/>
            <a:ext cx="982663" cy="760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3" descr="E:\Documents\Desktop\__communications2.png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624" y="808432"/>
            <a:ext cx="603250" cy="6238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6" descr="E:\Documents\Desktop\__education.png"/>
          <p:cNvPicPr>
            <a:picLocks noChangeAspect="1" noChangeArrowheads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060" y="820339"/>
            <a:ext cx="760412" cy="600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3" descr="E:\Documents\Desktop\__gov.png"/>
          <p:cNvPicPr>
            <a:picLocks noChangeAspect="1" noChangeArrowheads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747" y="765570"/>
            <a:ext cx="946150" cy="7096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5" descr="E:\Documents\Desktop\__ed2.png"/>
          <p:cNvPicPr>
            <a:picLocks noChangeAspect="1" noChangeArrowheads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70" y="713976"/>
            <a:ext cx="1011238" cy="812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5718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B18580-A894-4A83-8F72-FB7416CFC600}" type="datetimeFigureOut">
              <a:rPr kumimoji="0" lang="en-CA" sz="900" b="0" i="0" u="none" strike="noStrike" kern="1200" cap="none" spc="0" normalizeH="0" baseline="0" noProof="0" smtClean="0">
                <a:ln>
                  <a:noFill/>
                </a:ln>
                <a:solidFill>
                  <a:srgbClr val="1B365D">
                    <a:tint val="75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2018-09-27</a:t>
            </a:fld>
            <a:endParaRPr kumimoji="0" lang="en-CA" sz="900" b="0" i="0" u="none" strike="noStrike" kern="1200" cap="none" spc="0" normalizeH="0" baseline="0" noProof="0">
              <a:ln>
                <a:noFill/>
              </a:ln>
              <a:solidFill>
                <a:srgbClr val="1B365D">
                  <a:tint val="75000"/>
                </a:srgbClr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900" b="0" i="0" u="none" strike="noStrike" kern="1200" cap="none" spc="0" normalizeH="0" baseline="0" noProof="0">
              <a:ln>
                <a:noFill/>
              </a:ln>
              <a:solidFill>
                <a:srgbClr val="1B365D">
                  <a:tint val="75000"/>
                </a:srgbClr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1B5561-CE23-415A-BFAE-056C12FD5B14}" type="slidenum">
              <a:rPr kumimoji="0" lang="en-CA" sz="1350" b="0" i="0" u="none" strike="noStrike" kern="1200" cap="none" spc="0" normalizeH="0" baseline="0" noProof="0" smtClean="0">
                <a:ln>
                  <a:noFill/>
                </a:ln>
                <a:solidFill>
                  <a:srgbClr val="1B365D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350" b="0" i="0" u="none" strike="noStrike" kern="1200" cap="none" spc="0" normalizeH="0" baseline="0" noProof="0">
              <a:ln>
                <a:noFill/>
              </a:ln>
              <a:solidFill>
                <a:srgbClr val="1B365D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4184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November 10,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5486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55708" y="4710623"/>
            <a:ext cx="44477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rgbClr val="41B6E6"/>
                </a:solidFill>
              </a:rPr>
              <a:t>Co-operative Housing Federation of British Columbia</a:t>
            </a:r>
            <a:endParaRPr lang="en-CA" sz="700" dirty="0">
              <a:solidFill>
                <a:srgbClr val="41B6E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059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93" r:id="rId3"/>
    <p:sldLayoutId id="2147483691" r:id="rId4"/>
    <p:sldLayoutId id="2147483672" r:id="rId5"/>
    <p:sldLayoutId id="2147483697" r:id="rId6"/>
    <p:sldLayoutId id="2147483692" r:id="rId7"/>
    <p:sldLayoutId id="2147483694" r:id="rId8"/>
    <p:sldLayoutId id="2147483695" r:id="rId9"/>
    <p:sldLayoutId id="2147483696" r:id="rId10"/>
    <p:sldLayoutId id="2147483677" r:id="rId11"/>
    <p:sldLayoutId id="2147483662" r:id="rId12"/>
    <p:sldLayoutId id="2147483663" r:id="rId13"/>
    <p:sldLayoutId id="2147483664" r:id="rId14"/>
    <p:sldLayoutId id="2147483665" r:id="rId15"/>
    <p:sldLayoutId id="2147483668" r:id="rId16"/>
    <p:sldLayoutId id="2147483669" r:id="rId17"/>
    <p:sldLayoutId id="2147483670" r:id="rId18"/>
    <p:sldLayoutId id="2147483671" r:id="rId19"/>
    <p:sldLayoutId id="2147483682" r:id="rId20"/>
    <p:sldLayoutId id="2147483683" r:id="rId21"/>
    <p:sldLayoutId id="2147483698" r:id="rId2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2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33.jpe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education@chf.bc.ca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members@chf.bc.ca" TargetMode="External"/><Relationship Id="rId2" Type="http://schemas.openxmlformats.org/officeDocument/2006/relationships/hyperlink" Target="https://www.chf.bc.ca/inquiry-form/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449412" y="4507104"/>
            <a:ext cx="1358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6BE00"/>
                </a:solidFill>
                <a:latin typeface="Lato" panose="020F0502020204030203" pitchFamily="34" charset="0"/>
                <a:ea typeface="FreightSans Pro Book" charset="0"/>
                <a:cs typeface="FreightSans Pro Book" charset="0"/>
              </a:rPr>
              <a:t>Sept. 29, </a:t>
            </a:r>
            <a:r>
              <a:rPr lang="en-US" sz="1200" dirty="0">
                <a:solidFill>
                  <a:srgbClr val="F6BE00"/>
                </a:solidFill>
                <a:latin typeface="Lato" panose="020F0502020204030203" pitchFamily="34" charset="0"/>
                <a:ea typeface="FreightSans Pro Book" charset="0"/>
                <a:cs typeface="FreightSans Pro Book" charset="0"/>
              </a:rPr>
              <a:t>2018</a:t>
            </a:r>
            <a:endParaRPr lang="en-US" sz="1200" b="1" dirty="0">
              <a:solidFill>
                <a:srgbClr val="F6BE00"/>
              </a:solidFill>
              <a:latin typeface="Lato" panose="020F0502020204030203" pitchFamily="34" charset="0"/>
              <a:ea typeface="FreightSans Pro Semibold" charset="0"/>
              <a:cs typeface="FreightSans Pro Semibold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449412" y="4507104"/>
            <a:ext cx="1358325" cy="292388"/>
          </a:xfrm>
          <a:prstGeom prst="roundRect">
            <a:avLst/>
          </a:prstGeom>
          <a:noFill/>
          <a:ln>
            <a:solidFill>
              <a:srgbClr val="F6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449410" y="0"/>
            <a:ext cx="1358325" cy="342000"/>
          </a:xfrm>
          <a:prstGeom prst="rect">
            <a:avLst/>
          </a:prstGeom>
          <a:solidFill>
            <a:srgbClr val="F6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EDUCATION</a:t>
            </a:r>
          </a:p>
        </p:txBody>
      </p:sp>
      <p:sp>
        <p:nvSpPr>
          <p:cNvPr id="32" name="Title 31"/>
          <p:cNvSpPr>
            <a:spLocks noGrp="1"/>
          </p:cNvSpPr>
          <p:nvPr>
            <p:ph type="title"/>
          </p:nvPr>
        </p:nvSpPr>
        <p:spPr>
          <a:xfrm>
            <a:off x="657014" y="1273387"/>
            <a:ext cx="8401262" cy="18542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CA" sz="4000" dirty="0"/>
              <a:t>Sublets, Roommates, Visitors,</a:t>
            </a:r>
            <a:br>
              <a:rPr lang="en-CA" sz="4000" dirty="0"/>
            </a:br>
            <a:r>
              <a:rPr lang="en-CA" sz="4000" dirty="0"/>
              <a:t>Over-housing and More!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3000" dirty="0" smtClean="0"/>
              <a:t>Island </a:t>
            </a:r>
            <a:r>
              <a:rPr lang="en-US" sz="3000" dirty="0" smtClean="0"/>
              <a:t>Education Day 2018</a:t>
            </a:r>
            <a:endParaRPr lang="en-CA" sz="3000" dirty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3"/>
          </p:nvPr>
        </p:nvSpPr>
        <p:spPr>
          <a:xfrm>
            <a:off x="2310523" y="3211224"/>
            <a:ext cx="5883128" cy="91373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Moderator:	</a:t>
            </a:r>
            <a:r>
              <a:rPr lang="en-US" dirty="0" smtClean="0"/>
              <a:t>Ed </a:t>
            </a:r>
            <a:r>
              <a:rPr lang="en-US" dirty="0"/>
              <a:t>D</a:t>
            </a:r>
            <a:r>
              <a:rPr lang="en-US" dirty="0" smtClean="0"/>
              <a:t>agsaan</a:t>
            </a:r>
            <a:endParaRPr lang="en-US" dirty="0"/>
          </a:p>
          <a:p>
            <a:r>
              <a:rPr lang="en-US" dirty="0"/>
              <a:t>Panelists:	</a:t>
            </a:r>
            <a:r>
              <a:rPr lang="en-US" dirty="0" smtClean="0"/>
              <a:t>Bob Milne and </a:t>
            </a:r>
            <a:r>
              <a:rPr lang="en-US" dirty="0"/>
              <a:t>Grant Haddock</a:t>
            </a:r>
            <a:endParaRPr lang="en-CA" dirty="0"/>
          </a:p>
        </p:txBody>
      </p:sp>
      <p:pic>
        <p:nvPicPr>
          <p:cNvPr id="21" name="Picture 25"/>
          <p:cNvPicPr>
            <a:picLocks noChangeAspect="1" noChangeArrowheads="1"/>
          </p:cNvPicPr>
          <p:nvPr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3523" y="648433"/>
            <a:ext cx="1010095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468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5906" y="1364291"/>
            <a:ext cx="8172188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GB" sz="2050" baseline="30000" dirty="0">
                <a:solidFill>
                  <a:srgbClr val="152B51"/>
                </a:solidFill>
                <a:ea typeface="FreightSans Pro Book" charset="0"/>
                <a:cs typeface="FreightSans Pro Book" charset="0"/>
              </a:rPr>
              <a:t>CHF BC offers a full range of services to support our members be well-governed membership associations, soundly managed viable businesses and healthy co-operative communities.</a:t>
            </a:r>
          </a:p>
        </p:txBody>
      </p:sp>
      <p:grpSp>
        <p:nvGrpSpPr>
          <p:cNvPr id="8192" name="Group 8191"/>
          <p:cNvGrpSpPr/>
          <p:nvPr/>
        </p:nvGrpSpPr>
        <p:grpSpPr>
          <a:xfrm>
            <a:off x="485906" y="2039475"/>
            <a:ext cx="1670920" cy="2464681"/>
            <a:chOff x="429330" y="2097350"/>
            <a:chExt cx="1670920" cy="2464681"/>
          </a:xfrm>
        </p:grpSpPr>
        <p:sp>
          <p:nvSpPr>
            <p:cNvPr id="11" name="TextBox 10"/>
            <p:cNvSpPr txBox="1"/>
            <p:nvPr/>
          </p:nvSpPr>
          <p:spPr>
            <a:xfrm>
              <a:off x="429330" y="3366832"/>
              <a:ext cx="1670920" cy="1195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en-GB" sz="1400" b="1" dirty="0">
                  <a:solidFill>
                    <a:srgbClr val="407EC9"/>
                  </a:solidFill>
                  <a:ea typeface="FreightSans Pro Semibold" charset="0"/>
                  <a:cs typeface="FreightSans Pro Semibold" charset="0"/>
                </a:rPr>
                <a:t>Commercial Services</a:t>
              </a:r>
            </a:p>
            <a:p>
              <a:pPr algn="ctr">
                <a:lnSpc>
                  <a:spcPts val="1600"/>
                </a:lnSpc>
              </a:pPr>
              <a:r>
                <a:rPr lang="en-GB" sz="1200" dirty="0">
                  <a:solidFill>
                    <a:srgbClr val="152B51"/>
                  </a:solidFill>
                  <a:ea typeface="FreightSans Pro Book" charset="0"/>
                  <a:cs typeface="FreightSans Pro Book" charset="0"/>
                </a:rPr>
                <a:t>Helping you and your co-op save money through group buying.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665336" y="2097350"/>
              <a:ext cx="1198907" cy="1198907"/>
              <a:chOff x="1354668" y="2097350"/>
              <a:chExt cx="1198907" cy="1198907"/>
            </a:xfrm>
          </p:grpSpPr>
          <p:sp>
            <p:nvSpPr>
              <p:cNvPr id="2" name="Oval 1"/>
              <p:cNvSpPr/>
              <p:nvPr/>
            </p:nvSpPr>
            <p:spPr>
              <a:xfrm>
                <a:off x="1354668" y="2097350"/>
                <a:ext cx="1198907" cy="1198907"/>
              </a:xfrm>
              <a:prstGeom prst="ellipse">
                <a:avLst/>
              </a:prstGeom>
              <a:solidFill>
                <a:srgbClr val="407E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pic>
            <p:nvPicPr>
              <p:cNvPr id="22" name="Picture 5" descr="E:\Documents\Desktop\__commercialservices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47721" y="2273171"/>
                <a:ext cx="812800" cy="7667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9" name="Group 28"/>
          <p:cNvGrpSpPr/>
          <p:nvPr/>
        </p:nvGrpSpPr>
        <p:grpSpPr>
          <a:xfrm>
            <a:off x="5380725" y="2039475"/>
            <a:ext cx="1652860" cy="2669865"/>
            <a:chOff x="5694184" y="2097350"/>
            <a:chExt cx="1652860" cy="2669865"/>
          </a:xfrm>
        </p:grpSpPr>
        <p:sp>
          <p:nvSpPr>
            <p:cNvPr id="16" name="TextBox 15"/>
            <p:cNvSpPr txBox="1"/>
            <p:nvPr/>
          </p:nvSpPr>
          <p:spPr>
            <a:xfrm>
              <a:off x="5694184" y="3366832"/>
              <a:ext cx="1652860" cy="1400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en-GB" sz="1400" b="1" dirty="0">
                  <a:solidFill>
                    <a:srgbClr val="A1D884"/>
                  </a:solidFill>
                  <a:ea typeface="FreightSans Pro Semibold" charset="0"/>
                  <a:cs typeface="FreightSans Pro Semibold" charset="0"/>
                </a:rPr>
                <a:t>Planning &amp; Renewal</a:t>
              </a:r>
            </a:p>
            <a:p>
              <a:pPr algn="ctr">
                <a:lnSpc>
                  <a:spcPts val="1600"/>
                </a:lnSpc>
              </a:pPr>
              <a:r>
                <a:rPr lang="en-GB" sz="1200" dirty="0">
                  <a:solidFill>
                    <a:srgbClr val="152B51"/>
                  </a:solidFill>
                  <a:ea typeface="FreightSans Pro Book" charset="0"/>
                  <a:cs typeface="FreightSans Pro Book" charset="0"/>
                </a:rPr>
                <a:t>Helping secure the long-term viability of co-ops and the broader co-op sector.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5921160" y="2097350"/>
              <a:ext cx="1198907" cy="1198907"/>
              <a:chOff x="6610492" y="2097350"/>
              <a:chExt cx="1198907" cy="1198907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6610492" y="2097350"/>
                <a:ext cx="1198907" cy="1198907"/>
              </a:xfrm>
              <a:prstGeom prst="ellipse">
                <a:avLst/>
              </a:prstGeom>
              <a:solidFill>
                <a:srgbClr val="A1D8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pic>
            <p:nvPicPr>
              <p:cNvPr id="23" name="Picture 14" descr="E:\Documents\Desktop\__planning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03545" y="2273171"/>
                <a:ext cx="812800" cy="7667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2" name="TextBox 11"/>
          <p:cNvSpPr txBox="1"/>
          <p:nvPr/>
        </p:nvSpPr>
        <p:spPr>
          <a:xfrm>
            <a:off x="2128476" y="3308957"/>
            <a:ext cx="1656090" cy="1156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GB" sz="1400" b="1" dirty="0">
                <a:solidFill>
                  <a:srgbClr val="F6BE00"/>
                </a:solidFill>
                <a:ea typeface="FreightSans Pro Semibold" charset="0"/>
                <a:cs typeface="FreightSans Pro Semibold" charset="0"/>
              </a:rPr>
              <a:t>Education</a:t>
            </a:r>
            <a:endParaRPr lang="en-GB" sz="1200" b="1" dirty="0">
              <a:solidFill>
                <a:srgbClr val="F6BE00"/>
              </a:solidFill>
              <a:ea typeface="FreightSans Pro Semibold" charset="0"/>
              <a:cs typeface="FreightSans Pro Semibold" charset="0"/>
            </a:endParaRPr>
          </a:p>
          <a:p>
            <a:pPr algn="ctr">
              <a:lnSpc>
                <a:spcPts val="1600"/>
              </a:lnSpc>
            </a:pPr>
            <a:r>
              <a:rPr lang="en-US" sz="1200" dirty="0">
                <a:solidFill>
                  <a:srgbClr val="152B51"/>
                </a:solidFill>
                <a:ea typeface="FreightSans Pro Book" charset="0"/>
                <a:cs typeface="FreightSans Pro Book" charset="0"/>
              </a:rPr>
              <a:t>Ensuring co-ops are equipped with the knowledge, skills and supports they need.</a:t>
            </a:r>
            <a:endParaRPr lang="en-GB" sz="1200" dirty="0">
              <a:solidFill>
                <a:srgbClr val="152B51"/>
              </a:solidFill>
              <a:ea typeface="FreightSans Pro Book" charset="0"/>
              <a:cs typeface="FreightSans Pro Book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357067" y="2039475"/>
            <a:ext cx="1198907" cy="1198907"/>
          </a:xfrm>
          <a:prstGeom prst="ellipse">
            <a:avLst/>
          </a:prstGeom>
          <a:solidFill>
            <a:srgbClr val="F6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24" name="Picture 25" descr="E:\Documents\Desktop\__ed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901" y="2192277"/>
            <a:ext cx="1011238" cy="812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/>
          <p:cNvGrpSpPr/>
          <p:nvPr/>
        </p:nvGrpSpPr>
        <p:grpSpPr>
          <a:xfrm>
            <a:off x="3756216" y="2039475"/>
            <a:ext cx="1652860" cy="2426209"/>
            <a:chOff x="3961159" y="2097350"/>
            <a:chExt cx="1652860" cy="2426209"/>
          </a:xfrm>
        </p:grpSpPr>
        <p:sp>
          <p:nvSpPr>
            <p:cNvPr id="14" name="TextBox 13"/>
            <p:cNvSpPr txBox="1"/>
            <p:nvPr/>
          </p:nvSpPr>
          <p:spPr>
            <a:xfrm>
              <a:off x="3961159" y="3366832"/>
              <a:ext cx="1652860" cy="1156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en-GB" sz="1400" b="1" dirty="0">
                  <a:solidFill>
                    <a:srgbClr val="E07E3C"/>
                  </a:solidFill>
                  <a:ea typeface="FreightSans Pro Semibold" charset="0"/>
                  <a:cs typeface="FreightSans Pro Semibold" charset="0"/>
                </a:rPr>
                <a:t>Communications</a:t>
              </a:r>
              <a:endParaRPr lang="en-GB" sz="1200" b="1" dirty="0">
                <a:solidFill>
                  <a:srgbClr val="E07E3C"/>
                </a:solidFill>
                <a:ea typeface="FreightSans Pro Semibold" charset="0"/>
                <a:cs typeface="FreightSans Pro Semibold" charset="0"/>
              </a:endParaRPr>
            </a:p>
            <a:p>
              <a:pPr algn="ctr">
                <a:lnSpc>
                  <a:spcPts val="1600"/>
                </a:lnSpc>
              </a:pPr>
              <a:r>
                <a:rPr lang="en-GB" sz="1200" dirty="0">
                  <a:solidFill>
                    <a:srgbClr val="152B51"/>
                  </a:solidFill>
                  <a:ea typeface="FreightSans Pro Book" charset="0"/>
                  <a:cs typeface="FreightSans Pro Book" charset="0"/>
                </a:rPr>
                <a:t>Keeping in touch with co-op news and fostering co-op connections.</a:t>
              </a: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4188135" y="2097350"/>
              <a:ext cx="1198907" cy="1198907"/>
              <a:chOff x="4188135" y="2097350"/>
              <a:chExt cx="1198907" cy="1198907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4188135" y="2097350"/>
                <a:ext cx="1198907" cy="1198907"/>
              </a:xfrm>
              <a:prstGeom prst="ellipse">
                <a:avLst/>
              </a:prstGeom>
              <a:solidFill>
                <a:srgbClr val="E07E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pic>
            <p:nvPicPr>
              <p:cNvPr id="8196" name="Picture 4" descr="E:\Documents\Desktop\__community.pn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81188" y="2290403"/>
                <a:ext cx="812800" cy="812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7" name="Group 26"/>
          <p:cNvGrpSpPr/>
          <p:nvPr/>
        </p:nvGrpSpPr>
        <p:grpSpPr>
          <a:xfrm>
            <a:off x="7005234" y="2039475"/>
            <a:ext cx="1652860" cy="2221025"/>
            <a:chOff x="7314426" y="2097350"/>
            <a:chExt cx="1652860" cy="2221025"/>
          </a:xfrm>
        </p:grpSpPr>
        <p:grpSp>
          <p:nvGrpSpPr>
            <p:cNvPr id="10" name="Group 9"/>
            <p:cNvGrpSpPr/>
            <p:nvPr/>
          </p:nvGrpSpPr>
          <p:grpSpPr>
            <a:xfrm>
              <a:off x="7541403" y="2097350"/>
              <a:ext cx="1198907" cy="1198907"/>
              <a:chOff x="7541403" y="2105372"/>
              <a:chExt cx="1198907" cy="1198907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7541403" y="2105372"/>
                <a:ext cx="1198907" cy="1198907"/>
              </a:xfrm>
              <a:prstGeom prst="ellipse">
                <a:avLst/>
              </a:prstGeom>
              <a:solidFill>
                <a:srgbClr val="40C1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pic>
            <p:nvPicPr>
              <p:cNvPr id="8194" name="Picture 2" descr="E:\Documents\Desktop\__gov.pn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7781" y="2258848"/>
                <a:ext cx="946150" cy="7096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8" name="TextBox 27"/>
            <p:cNvSpPr txBox="1"/>
            <p:nvPr/>
          </p:nvSpPr>
          <p:spPr>
            <a:xfrm>
              <a:off x="7314426" y="3366832"/>
              <a:ext cx="1652860" cy="951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en-GB" sz="1400" b="1" dirty="0">
                  <a:solidFill>
                    <a:srgbClr val="40C1AC"/>
                  </a:solidFill>
                  <a:ea typeface="FreightSans Pro Semibold" charset="0"/>
                  <a:cs typeface="FreightSans Pro Semibold" charset="0"/>
                </a:rPr>
                <a:t>Advocacy</a:t>
              </a:r>
              <a:endParaRPr lang="en-GB" sz="1100" b="1" dirty="0">
                <a:solidFill>
                  <a:srgbClr val="40C1AC"/>
                </a:solidFill>
                <a:ea typeface="FreightSans Pro Semibold" charset="0"/>
                <a:cs typeface="FreightSans Pro Semibold" charset="0"/>
              </a:endParaRPr>
            </a:p>
            <a:p>
              <a:pPr algn="ctr">
                <a:lnSpc>
                  <a:spcPts val="1600"/>
                </a:lnSpc>
              </a:pPr>
              <a:r>
                <a:rPr lang="en-GB" sz="1200" dirty="0">
                  <a:solidFill>
                    <a:srgbClr val="152B51"/>
                  </a:solidFill>
                  <a:ea typeface="FreightSans Pro Book" charset="0"/>
                  <a:cs typeface="FreightSans Pro Book" charset="0"/>
                </a:rPr>
                <a:t>Speaking up for and </a:t>
              </a:r>
              <a:br>
                <a:rPr lang="en-GB" sz="1200" dirty="0">
                  <a:solidFill>
                    <a:srgbClr val="152B51"/>
                  </a:solidFill>
                  <a:ea typeface="FreightSans Pro Book" charset="0"/>
                  <a:cs typeface="FreightSans Pro Book" charset="0"/>
                </a:rPr>
              </a:br>
              <a:r>
                <a:rPr lang="en-GB" sz="1200" dirty="0">
                  <a:solidFill>
                    <a:srgbClr val="152B51"/>
                  </a:solidFill>
                  <a:ea typeface="FreightSans Pro Book" charset="0"/>
                  <a:cs typeface="FreightSans Pro Book" charset="0"/>
                </a:rPr>
                <a:t>representing co-op interests.</a:t>
              </a: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CHF BC SERVICES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632961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thom\AppData\Local\Microsoft\Windows\Temporary Internet Files\Content.IE5\S6EZNPG6\psa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066" y="109954"/>
            <a:ext cx="5075868" cy="492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996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2332"/>
            <a:ext cx="8229600" cy="747237"/>
          </a:xfrm>
        </p:spPr>
        <p:txBody>
          <a:bodyPr>
            <a:normAutofit/>
          </a:bodyPr>
          <a:lstStyle/>
          <a:p>
            <a:pPr algn="ctr"/>
            <a:r>
              <a:rPr lang="en-CA" sz="2700" b="1" dirty="0" smtClean="0">
                <a:solidFill>
                  <a:srgbClr val="002060"/>
                </a:solidFill>
              </a:rPr>
              <a:t>OUTLINE</a:t>
            </a:r>
            <a:endParaRPr lang="en-CA" sz="27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49568"/>
            <a:ext cx="8229600" cy="3645877"/>
          </a:xfrm>
        </p:spPr>
        <p:txBody>
          <a:bodyPr numCol="2">
            <a:noAutofit/>
          </a:bodyPr>
          <a:lstStyle/>
          <a:p>
            <a:pPr lvl="1"/>
            <a:r>
              <a:rPr lang="en-US" sz="2100" dirty="0">
                <a:solidFill>
                  <a:srgbClr val="002060"/>
                </a:solidFill>
              </a:rPr>
              <a:t>Welcome and introductions</a:t>
            </a:r>
          </a:p>
          <a:p>
            <a:pPr lvl="1"/>
            <a:r>
              <a:rPr lang="en-US" sz="2100" dirty="0">
                <a:solidFill>
                  <a:srgbClr val="002060"/>
                </a:solidFill>
              </a:rPr>
              <a:t>Background on Model Rules 1.0 and 2.0</a:t>
            </a:r>
          </a:p>
          <a:p>
            <a:pPr lvl="1"/>
            <a:r>
              <a:rPr lang="en-US" sz="2100" dirty="0">
                <a:solidFill>
                  <a:srgbClr val="002060"/>
                </a:solidFill>
              </a:rPr>
              <a:t>Review of process</a:t>
            </a:r>
          </a:p>
          <a:p>
            <a:pPr lvl="1"/>
            <a:r>
              <a:rPr lang="en-US" sz="2100" dirty="0">
                <a:solidFill>
                  <a:srgbClr val="002060"/>
                </a:solidFill>
              </a:rPr>
              <a:t>Questions and discussion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Membership rights and obligations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Absentee members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Over-housing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Visitors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Sublets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Privacy and human rights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Adult children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General or new questions</a:t>
            </a:r>
          </a:p>
          <a:p>
            <a:pPr lvl="1"/>
            <a:r>
              <a:rPr lang="en-US" sz="2100" dirty="0">
                <a:solidFill>
                  <a:srgbClr val="002060"/>
                </a:solidFill>
              </a:rPr>
              <a:t>Prize for toughest question</a:t>
            </a:r>
          </a:p>
          <a:p>
            <a:pPr lvl="1"/>
            <a:r>
              <a:rPr lang="en-US" sz="2100" dirty="0">
                <a:solidFill>
                  <a:srgbClr val="002060"/>
                </a:solidFill>
              </a:rPr>
              <a:t>Wrap up and evaluation</a:t>
            </a:r>
          </a:p>
          <a:p>
            <a:pPr marL="0" indent="0">
              <a:lnSpc>
                <a:spcPct val="170000"/>
              </a:lnSpc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7300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" t="1687" r="2088" b="1609"/>
          <a:stretch/>
        </p:blipFill>
        <p:spPr>
          <a:xfrm>
            <a:off x="2783413" y="130626"/>
            <a:ext cx="3756179" cy="486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80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Compliant with changes to the Co-op Act</a:t>
            </a:r>
          </a:p>
          <a:p>
            <a:r>
              <a:rPr lang="en-US" dirty="0"/>
              <a:t>Built for today and for life after your operating agreement</a:t>
            </a:r>
          </a:p>
          <a:p>
            <a:r>
              <a:rPr lang="en-US" dirty="0"/>
              <a:t>Written with the best legal advice</a:t>
            </a:r>
          </a:p>
          <a:p>
            <a:r>
              <a:rPr lang="en-US" dirty="0"/>
              <a:t>Simple to use and apply to co-op governance</a:t>
            </a:r>
          </a:p>
          <a:p>
            <a:r>
              <a:rPr lang="en-US" dirty="0"/>
              <a:t>Filled with fresh ideas and best practices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2700" b="1" dirty="0"/>
              <a:t>MODEL RULES 2.0</a:t>
            </a:r>
          </a:p>
        </p:txBody>
      </p:sp>
    </p:spTree>
    <p:extLst>
      <p:ext uri="{BB962C8B-B14F-4D97-AF65-F5344CB8AC3E}">
        <p14:creationId xmlns:p14="http://schemas.microsoft.com/office/powerpoint/2010/main" val="517081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28650" y="1231107"/>
            <a:ext cx="6829425" cy="3340894"/>
          </a:xfrm>
        </p:spPr>
        <p:txBody>
          <a:bodyPr>
            <a:normAutofit/>
          </a:bodyPr>
          <a:lstStyle/>
          <a:p>
            <a:pPr defTabSz="609600">
              <a:lnSpc>
                <a:spcPct val="120000"/>
              </a:lnSpc>
            </a:pPr>
            <a:r>
              <a:rPr lang="en-CA" dirty="0"/>
              <a:t>Occupancy Agreement:</a:t>
            </a:r>
          </a:p>
          <a:p>
            <a:pPr lvl="1" defTabSz="609600">
              <a:lnSpc>
                <a:spcPct val="120000"/>
              </a:lnSpc>
            </a:pPr>
            <a:r>
              <a:rPr lang="en-CA" dirty="0"/>
              <a:t>Member involvement</a:t>
            </a:r>
          </a:p>
          <a:p>
            <a:pPr lvl="1" defTabSz="609600">
              <a:lnSpc>
                <a:spcPct val="120000"/>
              </a:lnSpc>
            </a:pPr>
            <a:r>
              <a:rPr lang="en-CA" dirty="0"/>
              <a:t>Housing charges (4.03, 4.04 and 4.11)</a:t>
            </a:r>
          </a:p>
          <a:p>
            <a:pPr lvl="1" defTabSz="609600">
              <a:lnSpc>
                <a:spcPct val="120000"/>
              </a:lnSpc>
            </a:pPr>
            <a:r>
              <a:rPr lang="en-CA" dirty="0"/>
              <a:t>Guests and roommates (7.01)</a:t>
            </a:r>
          </a:p>
          <a:p>
            <a:pPr lvl="1" defTabSz="609600">
              <a:lnSpc>
                <a:spcPct val="120000"/>
              </a:lnSpc>
            </a:pPr>
            <a:r>
              <a:rPr lang="en-CA" dirty="0"/>
              <a:t>Home businesses (7.03)</a:t>
            </a:r>
          </a:p>
          <a:p>
            <a:pPr lvl="1" defTabSz="609600">
              <a:lnSpc>
                <a:spcPct val="120000"/>
              </a:lnSpc>
            </a:pPr>
            <a:r>
              <a:rPr lang="en-CA" dirty="0"/>
              <a:t>Smoking (7.04)</a:t>
            </a:r>
          </a:p>
          <a:p>
            <a:pPr lvl="1" defTabSz="609600">
              <a:lnSpc>
                <a:spcPct val="120000"/>
              </a:lnSpc>
            </a:pPr>
            <a:r>
              <a:rPr lang="en-CA" dirty="0"/>
              <a:t>Termination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2700" b="1" dirty="0"/>
              <a:t>WHAT’S NEW - HIGHLIGHTS</a:t>
            </a:r>
          </a:p>
        </p:txBody>
      </p:sp>
    </p:spTree>
    <p:extLst>
      <p:ext uri="{BB962C8B-B14F-4D97-AF65-F5344CB8AC3E}">
        <p14:creationId xmlns:p14="http://schemas.microsoft.com/office/powerpoint/2010/main" val="3713229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2332"/>
            <a:ext cx="8229600" cy="857250"/>
          </a:xfrm>
        </p:spPr>
        <p:txBody>
          <a:bodyPr>
            <a:normAutofit/>
          </a:bodyPr>
          <a:lstStyle/>
          <a:p>
            <a:pPr algn="ctr"/>
            <a:r>
              <a:rPr lang="en-CA" sz="2700" b="1" dirty="0" smtClean="0">
                <a:solidFill>
                  <a:srgbClr val="002060"/>
                </a:solidFill>
              </a:rPr>
              <a:t>TODAY’S PROCESS</a:t>
            </a:r>
            <a:endParaRPr lang="en-CA" sz="27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420" y="1156559"/>
            <a:ext cx="8494091" cy="3263504"/>
          </a:xfrm>
        </p:spPr>
        <p:txBody>
          <a:bodyPr>
            <a:normAutofit fontScale="85000" lnSpcReduction="10000"/>
          </a:bodyPr>
          <a:lstStyle/>
          <a:p>
            <a:r>
              <a:rPr lang="en-US" sz="2500" dirty="0">
                <a:solidFill>
                  <a:srgbClr val="002060"/>
                </a:solidFill>
              </a:rPr>
              <a:t>Refer to “Questions” handout at your tables</a:t>
            </a:r>
          </a:p>
          <a:p>
            <a:r>
              <a:rPr lang="en-US" sz="2500" dirty="0">
                <a:solidFill>
                  <a:srgbClr val="002060"/>
                </a:solidFill>
              </a:rPr>
              <a:t>Move through sections in order</a:t>
            </a:r>
          </a:p>
          <a:p>
            <a:r>
              <a:rPr lang="en-US" sz="2500" dirty="0">
                <a:solidFill>
                  <a:srgbClr val="002060"/>
                </a:solidFill>
              </a:rPr>
              <a:t>Consider advance questions first (handout)</a:t>
            </a:r>
          </a:p>
          <a:p>
            <a:r>
              <a:rPr lang="en-US" sz="2500" dirty="0">
                <a:solidFill>
                  <a:srgbClr val="002060"/>
                </a:solidFill>
              </a:rPr>
              <a:t>Read question, hear from panel</a:t>
            </a:r>
          </a:p>
          <a:p>
            <a:r>
              <a:rPr lang="en-US" sz="2500" dirty="0">
                <a:solidFill>
                  <a:srgbClr val="002060"/>
                </a:solidFill>
              </a:rPr>
              <a:t>Consider brief follow-up questions and comments</a:t>
            </a:r>
          </a:p>
          <a:p>
            <a:r>
              <a:rPr lang="en-US" sz="2500" dirty="0">
                <a:solidFill>
                  <a:srgbClr val="002060"/>
                </a:solidFill>
              </a:rPr>
              <a:t>Panel may add additional information</a:t>
            </a:r>
          </a:p>
          <a:p>
            <a:r>
              <a:rPr lang="en-US" sz="2500" dirty="0">
                <a:solidFill>
                  <a:srgbClr val="002060"/>
                </a:solidFill>
              </a:rPr>
              <a:t>Break at 10:45 a.m. (approximately)</a:t>
            </a:r>
          </a:p>
          <a:p>
            <a:r>
              <a:rPr lang="en-US" sz="2500" dirty="0">
                <a:solidFill>
                  <a:srgbClr val="002060"/>
                </a:solidFill>
              </a:rPr>
              <a:t>Stop at 12:30 p.m. or when we’re exhausted, whichever comes first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97852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2332"/>
            <a:ext cx="8229600" cy="857250"/>
          </a:xfrm>
        </p:spPr>
        <p:txBody>
          <a:bodyPr>
            <a:normAutofit/>
          </a:bodyPr>
          <a:lstStyle/>
          <a:p>
            <a:pPr algn="ctr"/>
            <a:r>
              <a:rPr lang="en-CA" sz="2700" b="1" dirty="0" smtClean="0">
                <a:solidFill>
                  <a:srgbClr val="002060"/>
                </a:solidFill>
              </a:rPr>
              <a:t>RULES OF ENGAGEMENT </a:t>
            </a:r>
            <a:endParaRPr lang="en-CA" sz="27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7382"/>
            <a:ext cx="8229600" cy="3207804"/>
          </a:xfrm>
        </p:spPr>
        <p:txBody>
          <a:bodyPr>
            <a:normAutofit/>
          </a:bodyPr>
          <a:lstStyle/>
          <a:p>
            <a:pPr lvl="1"/>
            <a:r>
              <a:rPr lang="en-US" sz="2100" dirty="0">
                <a:solidFill>
                  <a:srgbClr val="002060"/>
                </a:solidFill>
              </a:rPr>
              <a:t>Speak in turn</a:t>
            </a:r>
          </a:p>
          <a:p>
            <a:pPr lvl="1"/>
            <a:r>
              <a:rPr lang="en-US" sz="2100" dirty="0">
                <a:solidFill>
                  <a:srgbClr val="002060"/>
                </a:solidFill>
              </a:rPr>
              <a:t>One question at a time</a:t>
            </a:r>
          </a:p>
          <a:p>
            <a:pPr lvl="1"/>
            <a:r>
              <a:rPr lang="en-US" sz="2100" dirty="0">
                <a:solidFill>
                  <a:srgbClr val="002060"/>
                </a:solidFill>
              </a:rPr>
              <a:t>Everyone gets a turn, so share the air time</a:t>
            </a:r>
          </a:p>
          <a:p>
            <a:pPr lvl="1"/>
            <a:r>
              <a:rPr lang="en-US" sz="2100" dirty="0">
                <a:solidFill>
                  <a:srgbClr val="002060"/>
                </a:solidFill>
              </a:rPr>
              <a:t>Limit interruptions and cross talk</a:t>
            </a:r>
          </a:p>
          <a:p>
            <a:pPr lvl="1"/>
            <a:r>
              <a:rPr lang="en-US" sz="2100" dirty="0">
                <a:solidFill>
                  <a:srgbClr val="002060"/>
                </a:solidFill>
              </a:rPr>
              <a:t>Be open to other points of view</a:t>
            </a:r>
          </a:p>
          <a:p>
            <a:pPr lvl="1"/>
            <a:r>
              <a:rPr lang="en-US" sz="2100" dirty="0">
                <a:solidFill>
                  <a:srgbClr val="002060"/>
                </a:solidFill>
              </a:rPr>
              <a:t>Avoid personal issues and story time</a:t>
            </a:r>
          </a:p>
          <a:p>
            <a:pPr lvl="1"/>
            <a:r>
              <a:rPr lang="en-US" sz="2100" dirty="0">
                <a:solidFill>
                  <a:srgbClr val="002060"/>
                </a:solidFill>
              </a:rPr>
              <a:t>Cell phones on tickle</a:t>
            </a:r>
          </a:p>
          <a:p>
            <a:pPr lvl="1"/>
            <a:r>
              <a:rPr lang="en-US" sz="2100" dirty="0">
                <a:solidFill>
                  <a:srgbClr val="002060"/>
                </a:solidFill>
              </a:rPr>
              <a:t>Have some fun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32598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umb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12360" y="267494"/>
            <a:ext cx="609600" cy="609600"/>
          </a:xfrm>
          <a:prstGeom prst="rect">
            <a:avLst/>
          </a:prstGeom>
        </p:spPr>
      </p:pic>
      <p:pic>
        <p:nvPicPr>
          <p:cNvPr id="2050" name="Picture 2" descr="https://bunkr-private-prod.s3.amazonaws.com/f/e/d/fed51c09-41d9-412b-b7c2-275ef83e5fee_ori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722" y="-187115"/>
            <a:ext cx="10551445" cy="551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138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2332"/>
            <a:ext cx="8229600" cy="857250"/>
          </a:xfrm>
        </p:spPr>
        <p:txBody>
          <a:bodyPr>
            <a:normAutofit/>
          </a:bodyPr>
          <a:lstStyle/>
          <a:p>
            <a:pPr algn="ctr"/>
            <a:r>
              <a:rPr lang="en-CA" sz="2700" b="1" dirty="0" smtClean="0">
                <a:solidFill>
                  <a:srgbClr val="002060"/>
                </a:solidFill>
              </a:rPr>
              <a:t>QUESTIONS AND DISCUSSION</a:t>
            </a:r>
            <a:endParaRPr lang="en-CA" sz="27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5170"/>
            <a:ext cx="8229600" cy="3207804"/>
          </a:xfrm>
        </p:spPr>
        <p:txBody>
          <a:bodyPr>
            <a:normAutofit lnSpcReduction="10000"/>
          </a:bodyPr>
          <a:lstStyle/>
          <a:p>
            <a:endParaRPr lang="en-US" dirty="0">
              <a:solidFill>
                <a:srgbClr val="002060"/>
              </a:solidFill>
            </a:endParaRP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Membership rights and obligations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Absentee members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Over-housing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Visitors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Sublets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Privacy and human rights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Adult children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002060"/>
                </a:solidFill>
              </a:rPr>
              <a:t>General or new questions</a:t>
            </a:r>
          </a:p>
          <a:p>
            <a:pPr marL="342900" lvl="1" indent="0">
              <a:buNone/>
            </a:pPr>
            <a:endParaRPr lang="en-US" sz="24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02304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Jeop202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026646"/>
            <a:ext cx="282575" cy="211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://vignette2.wikia.nocookie.net/gameshows/images/1/18/Final_Jeopardy!_-4.png/revision/latest?cb=2013020301430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4555"/>
            <a:ext cx="9144000" cy="588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2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5_Sec_Crowd_Cheer-Mike_Koenig-1562033255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  <p:pic>
        <p:nvPicPr>
          <p:cNvPr id="5122" name="Picture 2" descr="http://media-2.web.britannica.com/eb-media/72/133572-004-8D007BB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0304" y="-142875"/>
            <a:ext cx="10044608" cy="542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2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cap="none" dirty="0" smtClean="0"/>
              <a:t>EDUCATION PROGRAM OPPORTUNITIES </a:t>
            </a:r>
            <a:endParaRPr lang="en-CA" b="1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628649" y="1131988"/>
            <a:ext cx="8220075" cy="3263504"/>
          </a:xfrm>
        </p:spPr>
        <p:txBody>
          <a:bodyPr>
            <a:noAutofit/>
          </a:bodyPr>
          <a:lstStyle/>
          <a:p>
            <a:pPr marL="228600" indent="-228600"/>
            <a:r>
              <a:rPr lang="en-US" dirty="0" smtClean="0"/>
              <a:t>CHF </a:t>
            </a:r>
            <a:r>
              <a:rPr lang="en-US" dirty="0"/>
              <a:t>BC Education Program: </a:t>
            </a:r>
            <a:r>
              <a:rPr lang="en-US" dirty="0" smtClean="0">
                <a:hlinkClick r:id="rId3"/>
              </a:rPr>
              <a:t>education@chf.bc.ca</a:t>
            </a:r>
            <a:r>
              <a:rPr lang="en-US" dirty="0" smtClean="0"/>
              <a:t>  </a:t>
            </a:r>
            <a:endParaRPr lang="en-US" dirty="0"/>
          </a:p>
          <a:p>
            <a:pPr marL="228600" indent="-228600"/>
            <a:r>
              <a:rPr lang="en-US" dirty="0"/>
              <a:t>Workshops: portable, customized, scheduled</a:t>
            </a:r>
          </a:p>
          <a:p>
            <a:pPr marL="228600" indent="-228600"/>
            <a:r>
              <a:rPr lang="en-US" dirty="0"/>
              <a:t>Consultations: board coaching, advice and problem-solving, conflict resolution, co-op compass, chair meetings. </a:t>
            </a:r>
          </a:p>
          <a:p>
            <a:pPr marL="228600" indent="-228600"/>
            <a:r>
              <a:rPr lang="en-US" dirty="0"/>
              <a:t>Model Rules </a:t>
            </a:r>
            <a:r>
              <a:rPr lang="en-US" dirty="0" smtClean="0"/>
              <a:t>2.0, sample </a:t>
            </a:r>
            <a:r>
              <a:rPr lang="en-US" dirty="0"/>
              <a:t>policies on the web, Guide to the </a:t>
            </a:r>
            <a:r>
              <a:rPr lang="en-US" i="1" dirty="0"/>
              <a:t>Co-op Act</a:t>
            </a:r>
            <a:r>
              <a:rPr lang="en-US" dirty="0"/>
              <a:t>, PIPA</a:t>
            </a:r>
          </a:p>
          <a:p>
            <a:pPr marL="228600" indent="-228600"/>
            <a:r>
              <a:rPr lang="en-US" dirty="0"/>
              <a:t>CHF BC education events: conferences, webinars, information </a:t>
            </a:r>
            <a:r>
              <a:rPr lang="en-US" dirty="0" smtClean="0"/>
              <a:t>sessions</a:t>
            </a:r>
            <a:endParaRPr lang="en-US" dirty="0"/>
          </a:p>
          <a:p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292831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MEMBER INQUIRIES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We answer inquiries from members by phone, by email, and via an online web inquiry form: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r>
              <a:rPr lang="en-CA" b="1" dirty="0" smtClean="0"/>
              <a:t>Inquiry form:</a:t>
            </a:r>
            <a:r>
              <a:rPr lang="en-CA" dirty="0" smtClean="0"/>
              <a:t>	</a:t>
            </a:r>
            <a:r>
              <a:rPr lang="en-CA" dirty="0" smtClean="0">
                <a:hlinkClick r:id="rId2"/>
              </a:rPr>
              <a:t>https</a:t>
            </a:r>
            <a:r>
              <a:rPr lang="en-CA" dirty="0">
                <a:hlinkClick r:id="rId2"/>
              </a:rPr>
              <a:t>://www.chf.bc.ca/inquiry-form/ </a:t>
            </a:r>
            <a:endParaRPr lang="en-CA" dirty="0"/>
          </a:p>
          <a:p>
            <a:pPr marL="0" indent="0">
              <a:buNone/>
            </a:pPr>
            <a:r>
              <a:rPr lang="en-CA" b="1" dirty="0" smtClean="0"/>
              <a:t>Email:</a:t>
            </a:r>
            <a:r>
              <a:rPr lang="en-CA" dirty="0" smtClean="0"/>
              <a:t>		</a:t>
            </a:r>
            <a:r>
              <a:rPr lang="en-CA" dirty="0" smtClean="0">
                <a:hlinkClick r:id="rId3"/>
              </a:rPr>
              <a:t>members@chf.bc.ca</a:t>
            </a:r>
            <a:r>
              <a:rPr lang="en-CA" dirty="0" smtClean="0"/>
              <a:t> </a:t>
            </a:r>
          </a:p>
          <a:p>
            <a:pPr marL="0" indent="0">
              <a:buNone/>
            </a:pPr>
            <a:r>
              <a:rPr lang="en-CA" b="1" dirty="0" smtClean="0"/>
              <a:t>Phone: </a:t>
            </a:r>
            <a:r>
              <a:rPr lang="en-CA" dirty="0" smtClean="0"/>
              <a:t>		604.879.5111 or toll free 1.866.879.5111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3649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cap="none" dirty="0" smtClean="0"/>
              <a:t>WORKSHOP EVALUATION</a:t>
            </a:r>
            <a:endParaRPr lang="en-CA" b="1" cap="none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Thank you for attending this workshop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pPr marL="0" indent="0">
              <a:buNone/>
            </a:pPr>
            <a:r>
              <a:rPr lang="en-US" dirty="0" smtClean="0"/>
              <a:t>Please </a:t>
            </a:r>
            <a:r>
              <a:rPr lang="en-US" dirty="0"/>
              <a:t>take a few minutes to complete your </a:t>
            </a:r>
            <a:r>
              <a:rPr lang="en-US"/>
              <a:t>evaluations </a:t>
            </a:r>
            <a:r>
              <a:rPr lang="en-US" smtClean="0"/>
              <a:t/>
            </a:r>
            <a:br>
              <a:rPr lang="en-US" smtClean="0"/>
            </a:br>
            <a:endParaRPr lang="en-US" dirty="0"/>
          </a:p>
          <a:p>
            <a:pPr marL="0" indent="0">
              <a:buNone/>
            </a:pPr>
            <a:r>
              <a:rPr lang="en-US" dirty="0" smtClean="0"/>
              <a:t>Your </a:t>
            </a:r>
            <a:r>
              <a:rPr lang="en-US" dirty="0"/>
              <a:t>feedback is very important for us to learn how to improve our Education Program</a:t>
            </a:r>
          </a:p>
          <a:p>
            <a:endParaRPr lang="en-US" dirty="0"/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305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2332"/>
            <a:ext cx="8229600" cy="857250"/>
          </a:xfrm>
        </p:spPr>
        <p:txBody>
          <a:bodyPr>
            <a:normAutofit/>
          </a:bodyPr>
          <a:lstStyle/>
          <a:p>
            <a:pPr algn="ctr"/>
            <a:r>
              <a:rPr lang="en-CA" sz="2700" b="1" dirty="0" smtClean="0">
                <a:solidFill>
                  <a:srgbClr val="002060"/>
                </a:solidFill>
              </a:rPr>
              <a:t>THANK YOU</a:t>
            </a:r>
            <a:endParaRPr lang="en-CA" sz="27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6869"/>
            <a:ext cx="8229600" cy="3207804"/>
          </a:xfrm>
        </p:spPr>
        <p:txBody>
          <a:bodyPr>
            <a:normAutofit/>
          </a:bodyPr>
          <a:lstStyle/>
          <a:p>
            <a:pPr marL="342900" lvl="1" indent="0">
              <a:buNone/>
            </a:pPr>
            <a:r>
              <a:rPr lang="en-US" sz="2800" dirty="0">
                <a:solidFill>
                  <a:srgbClr val="002060"/>
                </a:solidFill>
              </a:rPr>
              <a:t>Please join me in thanking our distinguished panel:  </a:t>
            </a:r>
            <a:r>
              <a:rPr lang="en-US" sz="2800" b="1" dirty="0" smtClean="0">
                <a:solidFill>
                  <a:srgbClr val="002060"/>
                </a:solidFill>
              </a:rPr>
              <a:t>Bob Milne </a:t>
            </a:r>
            <a:r>
              <a:rPr lang="en-US" sz="2800" dirty="0" smtClean="0">
                <a:solidFill>
                  <a:srgbClr val="002060"/>
                </a:solidFill>
              </a:rPr>
              <a:t>and </a:t>
            </a:r>
            <a:r>
              <a:rPr lang="en-US" sz="2800" b="1" dirty="0">
                <a:solidFill>
                  <a:srgbClr val="002060"/>
                </a:solidFill>
              </a:rPr>
              <a:t>Grant Haddock</a:t>
            </a:r>
          </a:p>
          <a:p>
            <a:pPr marL="342900" lvl="1" indent="0">
              <a:buNone/>
            </a:pPr>
            <a:endParaRPr lang="en-US" sz="2800" dirty="0">
              <a:solidFill>
                <a:srgbClr val="002060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CA" sz="1800" dirty="0">
                <a:solidFill>
                  <a:srgbClr val="002060"/>
                </a:solidFill>
                <a:latin typeface="Lato"/>
              </a:rPr>
              <a:t>As the lawyer awoke from surgery, he asked, "Why are all the blinds drawn?" The nurse answered, "There's a fire across the street, and we didn't want you to think you had died."</a:t>
            </a:r>
          </a:p>
          <a:p>
            <a:pPr marL="342900" lvl="1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984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531648" y="1931341"/>
            <a:ext cx="7426290" cy="1212306"/>
          </a:xfrm>
        </p:spPr>
        <p:txBody>
          <a:bodyPr/>
          <a:lstStyle/>
          <a:p>
            <a:r>
              <a:rPr lang="en-US" dirty="0"/>
              <a:t>For more information about CHF BC’s Education Program please contact: education@chf.bc.ca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13817373"/>
      </p:ext>
    </p:extLst>
  </p:cSld>
  <p:clrMapOvr>
    <a:masterClrMapping/>
  </p:clrMapOvr>
</p:sld>
</file>

<file path=ppt/theme/theme1.xml><?xml version="1.0" encoding="utf-8"?>
<a:theme xmlns:a="http://schemas.openxmlformats.org/drawingml/2006/main" name="Dossier Inspired 2016">
  <a:themeElements>
    <a:clrScheme name="DossierInspired">
      <a:dk1>
        <a:srgbClr val="1B365D"/>
      </a:dk1>
      <a:lt1>
        <a:sysClr val="window" lastClr="FFFFFF"/>
      </a:lt1>
      <a:dk2>
        <a:srgbClr val="1B365D"/>
      </a:dk2>
      <a:lt2>
        <a:srgbClr val="FFFFFF"/>
      </a:lt2>
      <a:accent1>
        <a:srgbClr val="E0E721"/>
      </a:accent1>
      <a:accent2>
        <a:srgbClr val="F6BE00"/>
      </a:accent2>
      <a:accent3>
        <a:srgbClr val="40C1AC"/>
      </a:accent3>
      <a:accent4>
        <a:srgbClr val="981D97"/>
      </a:accent4>
      <a:accent5>
        <a:srgbClr val="A1D884"/>
      </a:accent5>
      <a:accent6>
        <a:srgbClr val="E1523D"/>
      </a:accent6>
      <a:hlink>
        <a:srgbClr val="41B6E6"/>
      </a:hlink>
      <a:folHlink>
        <a:srgbClr val="954F72"/>
      </a:folHlink>
    </a:clrScheme>
    <a:fontScheme name="Lato-base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22378</TotalTime>
  <Words>822</Words>
  <Application>Microsoft Office PowerPoint</Application>
  <PresentationFormat>On-screen Show (16:9)</PresentationFormat>
  <Paragraphs>138</Paragraphs>
  <Slides>18</Slides>
  <Notes>13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FreightSans Pro Book</vt:lpstr>
      <vt:lpstr>FreightSans Pro Semibold</vt:lpstr>
      <vt:lpstr>Lato</vt:lpstr>
      <vt:lpstr>Wingdings</vt:lpstr>
      <vt:lpstr>Dossier Inspired 2016</vt:lpstr>
      <vt:lpstr>Sublets, Roommates, Visitors, Over-housing and More! Island Education Day 2018</vt:lpstr>
      <vt:lpstr>CHF BC SERVICES</vt:lpstr>
      <vt:lpstr>PowerPoint Presentation</vt:lpstr>
      <vt:lpstr>OUTLINE</vt:lpstr>
      <vt:lpstr>PowerPoint Presentation</vt:lpstr>
      <vt:lpstr>MODEL RULES 2.0</vt:lpstr>
      <vt:lpstr>WHAT’S NEW - HIGHLIGHTS</vt:lpstr>
      <vt:lpstr>TODAY’S PROCESS</vt:lpstr>
      <vt:lpstr>RULES OF ENGAGEMENT </vt:lpstr>
      <vt:lpstr>PowerPoint Presentation</vt:lpstr>
      <vt:lpstr>QUESTIONS AND DISCUSSION</vt:lpstr>
      <vt:lpstr>PowerPoint Presentation</vt:lpstr>
      <vt:lpstr>PowerPoint Presentation</vt:lpstr>
      <vt:lpstr>EDUCATION PROGRAM OPPORTUNITIES </vt:lpstr>
      <vt:lpstr>MEMBER INQUIRIES</vt:lpstr>
      <vt:lpstr>WORKSHOP EVALUATION</vt:lpstr>
      <vt:lpstr>THANK YOU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Dossier;Michael Rodgers</dc:creator>
  <cp:keywords>CHF BC Standard</cp:keywords>
  <cp:lastModifiedBy>Debbie Van Kuyk</cp:lastModifiedBy>
  <cp:revision>338</cp:revision>
  <cp:lastPrinted>2017-10-17T18:27:43Z</cp:lastPrinted>
  <dcterms:created xsi:type="dcterms:W3CDTF">2016-11-07T17:41:51Z</dcterms:created>
  <dcterms:modified xsi:type="dcterms:W3CDTF">2018-09-27T22:31:05Z</dcterms:modified>
</cp:coreProperties>
</file>